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14"/>
  </p:notesMasterIdLst>
  <p:sldIdLst>
    <p:sldId id="256" r:id="rId4"/>
    <p:sldId id="259" r:id="rId5"/>
    <p:sldId id="260" r:id="rId6"/>
    <p:sldId id="258" r:id="rId7"/>
    <p:sldId id="262" r:id="rId8"/>
    <p:sldId id="272" r:id="rId9"/>
    <p:sldId id="270" r:id="rId10"/>
    <p:sldId id="269" r:id="rId11"/>
    <p:sldId id="271" r:id="rId12"/>
    <p:sldId id="261" r:id="rId13"/>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7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68"/>
    <p:restoredTop sz="94749"/>
  </p:normalViewPr>
  <p:slideViewPr>
    <p:cSldViewPr snapToGrid="0" snapToObjects="1">
      <p:cViewPr varScale="1">
        <p:scale>
          <a:sx n="107" d="100"/>
          <a:sy n="107" d="100"/>
        </p:scale>
        <p:origin x="84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72EA47-D153-FF43-88F7-ED8851A0E917}" type="datetimeFigureOut">
              <a:rPr lang="da-DK" smtClean="0"/>
              <a:t>29.04.2024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DCE136-8AF6-5D46-891E-A95A3B34C215}" type="slidenum">
              <a:rPr lang="da-DK" smtClean="0"/>
              <a:t>‹nr.›</a:t>
            </a:fld>
            <a:endParaRPr lang="da-DK"/>
          </a:p>
        </p:txBody>
      </p:sp>
    </p:spTree>
    <p:extLst>
      <p:ext uri="{BB962C8B-B14F-4D97-AF65-F5344CB8AC3E}">
        <p14:creationId xmlns:p14="http://schemas.microsoft.com/office/powerpoint/2010/main" val="1930721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6DCE136-8AF6-5D46-891E-A95A3B34C215}" type="slidenum">
              <a:rPr lang="da-DK" smtClean="0"/>
              <a:t>1</a:t>
            </a:fld>
            <a:endParaRPr lang="da-DK"/>
          </a:p>
        </p:txBody>
      </p:sp>
    </p:spTree>
    <p:extLst>
      <p:ext uri="{BB962C8B-B14F-4D97-AF65-F5344CB8AC3E}">
        <p14:creationId xmlns:p14="http://schemas.microsoft.com/office/powerpoint/2010/main" val="2870943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Arbejdsdagene ligger i uge 20 og 21 og indeholder 17 lektioner i alt (8 dansk, 8 historie, 1 IT-time). Skrivedagene ligger i uge 21</a:t>
            </a:r>
          </a:p>
        </p:txBody>
      </p:sp>
      <p:sp>
        <p:nvSpPr>
          <p:cNvPr id="4" name="Pladsholder til slidenummer 3"/>
          <p:cNvSpPr>
            <a:spLocks noGrp="1"/>
          </p:cNvSpPr>
          <p:nvPr>
            <p:ph type="sldNum" sz="quarter" idx="5"/>
          </p:nvPr>
        </p:nvSpPr>
        <p:spPr/>
        <p:txBody>
          <a:bodyPr/>
          <a:lstStyle/>
          <a:p>
            <a:fld id="{76DCE136-8AF6-5D46-891E-A95A3B34C215}" type="slidenum">
              <a:rPr lang="da-DK" smtClean="0"/>
              <a:t>3</a:t>
            </a:fld>
            <a:endParaRPr lang="da-DK"/>
          </a:p>
        </p:txBody>
      </p:sp>
    </p:spTree>
    <p:extLst>
      <p:ext uri="{BB962C8B-B14F-4D97-AF65-F5344CB8AC3E}">
        <p14:creationId xmlns:p14="http://schemas.microsoft.com/office/powerpoint/2010/main" val="3889890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B3791F-E7EF-064A-8B2A-7AB77CFDB69F}"/>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a:extLst>
              <a:ext uri="{FF2B5EF4-FFF2-40B4-BE49-F238E27FC236}">
                <a16:creationId xmlns:a16="http://schemas.microsoft.com/office/drawing/2014/main" id="{C8F37669-146C-A949-A4D4-AD1ED22B27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82129DDD-8A7B-BC40-A174-43A3A991D89F}"/>
              </a:ext>
            </a:extLst>
          </p:cNvPr>
          <p:cNvSpPr>
            <a:spLocks noGrp="1"/>
          </p:cNvSpPr>
          <p:nvPr>
            <p:ph type="dt" sz="half" idx="10"/>
          </p:nvPr>
        </p:nvSpPr>
        <p:spPr/>
        <p:txBody>
          <a:bodyPr/>
          <a:lstStyle/>
          <a:p>
            <a:fld id="{9E22EB78-BC21-8A46-B14C-8ECF7A7EDD65}" type="datetimeFigureOut">
              <a:rPr lang="da-DK" smtClean="0"/>
              <a:t>29.04.2024</a:t>
            </a:fld>
            <a:endParaRPr lang="da-DK"/>
          </a:p>
        </p:txBody>
      </p:sp>
      <p:sp>
        <p:nvSpPr>
          <p:cNvPr id="5" name="Pladsholder til sidefod 4">
            <a:extLst>
              <a:ext uri="{FF2B5EF4-FFF2-40B4-BE49-F238E27FC236}">
                <a16:creationId xmlns:a16="http://schemas.microsoft.com/office/drawing/2014/main" id="{79021AAE-9AE2-0B4E-9028-403D05F7E8B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2DBD0C0-D2DE-9E45-8D1C-7E14D82C24FF}"/>
              </a:ext>
            </a:extLst>
          </p:cNvPr>
          <p:cNvSpPr>
            <a:spLocks noGrp="1"/>
          </p:cNvSpPr>
          <p:nvPr>
            <p:ph type="sldNum" sz="quarter" idx="12"/>
          </p:nvPr>
        </p:nvSpPr>
        <p:spPr/>
        <p:txBody>
          <a:bodyPr/>
          <a:lstStyle/>
          <a:p>
            <a:fld id="{EE88205B-3479-6B4E-BD20-1F85FD7F8854}" type="slidenum">
              <a:rPr lang="da-DK" smtClean="0"/>
              <a:t>‹nr.›</a:t>
            </a:fld>
            <a:endParaRPr lang="da-DK"/>
          </a:p>
        </p:txBody>
      </p:sp>
    </p:spTree>
    <p:extLst>
      <p:ext uri="{BB962C8B-B14F-4D97-AF65-F5344CB8AC3E}">
        <p14:creationId xmlns:p14="http://schemas.microsoft.com/office/powerpoint/2010/main" val="3537369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ABF8DB-C48A-B34E-AF75-3A90C885E1FA}"/>
              </a:ext>
            </a:extLst>
          </p:cNvPr>
          <p:cNvSpPr>
            <a:spLocks noGrp="1"/>
          </p:cNvSpPr>
          <p:nvPr>
            <p:ph type="title"/>
          </p:nvPr>
        </p:nvSpPr>
        <p:spPr/>
        <p:txBody>
          <a:bodyPr/>
          <a:lstStyle/>
          <a:p>
            <a:r>
              <a:rPr lang="da-DK"/>
              <a:t>Klik for at redigere i master</a:t>
            </a:r>
          </a:p>
        </p:txBody>
      </p:sp>
      <p:sp>
        <p:nvSpPr>
          <p:cNvPr id="3" name="Pladsholder til lodret tekst 2">
            <a:extLst>
              <a:ext uri="{FF2B5EF4-FFF2-40B4-BE49-F238E27FC236}">
                <a16:creationId xmlns:a16="http://schemas.microsoft.com/office/drawing/2014/main" id="{E10BC271-28BC-894F-BFDC-AE2558F3AED4}"/>
              </a:ext>
            </a:extLst>
          </p:cNvPr>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F19E640-F684-694E-8B72-E111914E655E}"/>
              </a:ext>
            </a:extLst>
          </p:cNvPr>
          <p:cNvSpPr>
            <a:spLocks noGrp="1"/>
          </p:cNvSpPr>
          <p:nvPr>
            <p:ph type="dt" sz="half" idx="10"/>
          </p:nvPr>
        </p:nvSpPr>
        <p:spPr/>
        <p:txBody>
          <a:bodyPr/>
          <a:lstStyle/>
          <a:p>
            <a:fld id="{9E22EB78-BC21-8A46-B14C-8ECF7A7EDD65}" type="datetimeFigureOut">
              <a:rPr lang="da-DK" smtClean="0"/>
              <a:t>29.04.2024</a:t>
            </a:fld>
            <a:endParaRPr lang="da-DK"/>
          </a:p>
        </p:txBody>
      </p:sp>
      <p:sp>
        <p:nvSpPr>
          <p:cNvPr id="5" name="Pladsholder til sidefod 4">
            <a:extLst>
              <a:ext uri="{FF2B5EF4-FFF2-40B4-BE49-F238E27FC236}">
                <a16:creationId xmlns:a16="http://schemas.microsoft.com/office/drawing/2014/main" id="{9548C157-4DF8-E94C-BCDB-DFAAE6C1598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6DBC570-3A1E-F348-9B64-A2C6F18FC871}"/>
              </a:ext>
            </a:extLst>
          </p:cNvPr>
          <p:cNvSpPr>
            <a:spLocks noGrp="1"/>
          </p:cNvSpPr>
          <p:nvPr>
            <p:ph type="sldNum" sz="quarter" idx="12"/>
          </p:nvPr>
        </p:nvSpPr>
        <p:spPr/>
        <p:txBody>
          <a:bodyPr/>
          <a:lstStyle/>
          <a:p>
            <a:fld id="{EE88205B-3479-6B4E-BD20-1F85FD7F8854}" type="slidenum">
              <a:rPr lang="da-DK" smtClean="0"/>
              <a:t>‹nr.›</a:t>
            </a:fld>
            <a:endParaRPr lang="da-DK"/>
          </a:p>
        </p:txBody>
      </p:sp>
    </p:spTree>
    <p:extLst>
      <p:ext uri="{BB962C8B-B14F-4D97-AF65-F5344CB8AC3E}">
        <p14:creationId xmlns:p14="http://schemas.microsoft.com/office/powerpoint/2010/main" val="306418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133E2B76-A931-3D42-AC66-6388D5C545AE}"/>
              </a:ext>
            </a:extLst>
          </p:cNvPr>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ekst 2">
            <a:extLst>
              <a:ext uri="{FF2B5EF4-FFF2-40B4-BE49-F238E27FC236}">
                <a16:creationId xmlns:a16="http://schemas.microsoft.com/office/drawing/2014/main" id="{1E966968-D6A9-D04B-88F2-5DCDCB7508F8}"/>
              </a:ext>
            </a:extLst>
          </p:cNvPr>
          <p:cNvSpPr>
            <a:spLocks noGrp="1"/>
          </p:cNvSpPr>
          <p:nvPr>
            <p:ph type="body" orient="vert" idx="1"/>
          </p:nvPr>
        </p:nvSpPr>
        <p:spPr>
          <a:xfrm>
            <a:off x="838200" y="365125"/>
            <a:ext cx="7734300" cy="5811838"/>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C39096D-41BB-CD40-8087-159E32DB8631}"/>
              </a:ext>
            </a:extLst>
          </p:cNvPr>
          <p:cNvSpPr>
            <a:spLocks noGrp="1"/>
          </p:cNvSpPr>
          <p:nvPr>
            <p:ph type="dt" sz="half" idx="10"/>
          </p:nvPr>
        </p:nvSpPr>
        <p:spPr/>
        <p:txBody>
          <a:bodyPr/>
          <a:lstStyle/>
          <a:p>
            <a:fld id="{9E22EB78-BC21-8A46-B14C-8ECF7A7EDD65}" type="datetimeFigureOut">
              <a:rPr lang="da-DK" smtClean="0"/>
              <a:t>29.04.2024</a:t>
            </a:fld>
            <a:endParaRPr lang="da-DK"/>
          </a:p>
        </p:txBody>
      </p:sp>
      <p:sp>
        <p:nvSpPr>
          <p:cNvPr id="5" name="Pladsholder til sidefod 4">
            <a:extLst>
              <a:ext uri="{FF2B5EF4-FFF2-40B4-BE49-F238E27FC236}">
                <a16:creationId xmlns:a16="http://schemas.microsoft.com/office/drawing/2014/main" id="{94519CA5-501E-4749-B75F-5C3FF1C8F28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A8ACADF-F458-0348-84DD-A30D82322A52}"/>
              </a:ext>
            </a:extLst>
          </p:cNvPr>
          <p:cNvSpPr>
            <a:spLocks noGrp="1"/>
          </p:cNvSpPr>
          <p:nvPr>
            <p:ph type="sldNum" sz="quarter" idx="12"/>
          </p:nvPr>
        </p:nvSpPr>
        <p:spPr/>
        <p:txBody>
          <a:bodyPr/>
          <a:lstStyle/>
          <a:p>
            <a:fld id="{EE88205B-3479-6B4E-BD20-1F85FD7F8854}" type="slidenum">
              <a:rPr lang="da-DK" smtClean="0"/>
              <a:t>‹nr.›</a:t>
            </a:fld>
            <a:endParaRPr lang="da-DK"/>
          </a:p>
        </p:txBody>
      </p:sp>
    </p:spTree>
    <p:extLst>
      <p:ext uri="{BB962C8B-B14F-4D97-AF65-F5344CB8AC3E}">
        <p14:creationId xmlns:p14="http://schemas.microsoft.com/office/powerpoint/2010/main" val="3847122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FCB311-29C0-BA47-BACC-1178DB730963}"/>
              </a:ext>
            </a:extLst>
          </p:cNvPr>
          <p:cNvSpPr>
            <a:spLocks noGrp="1"/>
          </p:cNvSpPr>
          <p:nvPr>
            <p:ph type="title"/>
          </p:nvPr>
        </p:nvSpPr>
        <p:spPr/>
        <p:txBody>
          <a:bodyPr/>
          <a:lstStyle/>
          <a:p>
            <a:r>
              <a:rPr lang="da-DK"/>
              <a:t>Klik for at redigere i master</a:t>
            </a:r>
          </a:p>
        </p:txBody>
      </p:sp>
      <p:sp>
        <p:nvSpPr>
          <p:cNvPr id="3" name="Pladsholder til indhold 2">
            <a:extLst>
              <a:ext uri="{FF2B5EF4-FFF2-40B4-BE49-F238E27FC236}">
                <a16:creationId xmlns:a16="http://schemas.microsoft.com/office/drawing/2014/main" id="{A6700CE6-5935-164C-AF03-F734E862071A}"/>
              </a:ext>
            </a:extLst>
          </p:cNvPr>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515718E-675F-0245-85B5-7DF1A4E92898}"/>
              </a:ext>
            </a:extLst>
          </p:cNvPr>
          <p:cNvSpPr>
            <a:spLocks noGrp="1"/>
          </p:cNvSpPr>
          <p:nvPr>
            <p:ph type="dt" sz="half" idx="10"/>
          </p:nvPr>
        </p:nvSpPr>
        <p:spPr/>
        <p:txBody>
          <a:bodyPr/>
          <a:lstStyle/>
          <a:p>
            <a:fld id="{9E22EB78-BC21-8A46-B14C-8ECF7A7EDD65}" type="datetimeFigureOut">
              <a:rPr lang="da-DK" smtClean="0"/>
              <a:t>29.04.2024</a:t>
            </a:fld>
            <a:endParaRPr lang="da-DK"/>
          </a:p>
        </p:txBody>
      </p:sp>
      <p:sp>
        <p:nvSpPr>
          <p:cNvPr id="5" name="Pladsholder til sidefod 4">
            <a:extLst>
              <a:ext uri="{FF2B5EF4-FFF2-40B4-BE49-F238E27FC236}">
                <a16:creationId xmlns:a16="http://schemas.microsoft.com/office/drawing/2014/main" id="{CE9F6C64-C079-7A4C-800B-3641D87F9B4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139D29B-1409-C74D-9D39-986EFB7E3886}"/>
              </a:ext>
            </a:extLst>
          </p:cNvPr>
          <p:cNvSpPr>
            <a:spLocks noGrp="1"/>
          </p:cNvSpPr>
          <p:nvPr>
            <p:ph type="sldNum" sz="quarter" idx="12"/>
          </p:nvPr>
        </p:nvSpPr>
        <p:spPr/>
        <p:txBody>
          <a:bodyPr/>
          <a:lstStyle/>
          <a:p>
            <a:fld id="{EE88205B-3479-6B4E-BD20-1F85FD7F8854}" type="slidenum">
              <a:rPr lang="da-DK" smtClean="0"/>
              <a:t>‹nr.›</a:t>
            </a:fld>
            <a:endParaRPr lang="da-DK"/>
          </a:p>
        </p:txBody>
      </p:sp>
    </p:spTree>
    <p:extLst>
      <p:ext uri="{BB962C8B-B14F-4D97-AF65-F5344CB8AC3E}">
        <p14:creationId xmlns:p14="http://schemas.microsoft.com/office/powerpoint/2010/main" val="3182567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tion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1F4E78-1D0F-0B4D-8D43-A14B04921CCB}"/>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a:extLst>
              <a:ext uri="{FF2B5EF4-FFF2-40B4-BE49-F238E27FC236}">
                <a16:creationId xmlns:a16="http://schemas.microsoft.com/office/drawing/2014/main" id="{8CFB0FF3-9E0D-4C44-8E07-FC10080D00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4" name="Pladsholder til dato 3">
            <a:extLst>
              <a:ext uri="{FF2B5EF4-FFF2-40B4-BE49-F238E27FC236}">
                <a16:creationId xmlns:a16="http://schemas.microsoft.com/office/drawing/2014/main" id="{CFDC4A63-FDA3-FF4B-9692-A4D0937041EE}"/>
              </a:ext>
            </a:extLst>
          </p:cNvPr>
          <p:cNvSpPr>
            <a:spLocks noGrp="1"/>
          </p:cNvSpPr>
          <p:nvPr>
            <p:ph type="dt" sz="half" idx="10"/>
          </p:nvPr>
        </p:nvSpPr>
        <p:spPr/>
        <p:txBody>
          <a:bodyPr/>
          <a:lstStyle/>
          <a:p>
            <a:fld id="{9E22EB78-BC21-8A46-B14C-8ECF7A7EDD65}" type="datetimeFigureOut">
              <a:rPr lang="da-DK" smtClean="0"/>
              <a:t>29.04.2024</a:t>
            </a:fld>
            <a:endParaRPr lang="da-DK"/>
          </a:p>
        </p:txBody>
      </p:sp>
      <p:sp>
        <p:nvSpPr>
          <p:cNvPr id="5" name="Pladsholder til sidefod 4">
            <a:extLst>
              <a:ext uri="{FF2B5EF4-FFF2-40B4-BE49-F238E27FC236}">
                <a16:creationId xmlns:a16="http://schemas.microsoft.com/office/drawing/2014/main" id="{C54EEC85-035E-F04C-BA4B-87F26690984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1741DD1-6013-3D47-B5DE-C308A5FF7E1B}"/>
              </a:ext>
            </a:extLst>
          </p:cNvPr>
          <p:cNvSpPr>
            <a:spLocks noGrp="1"/>
          </p:cNvSpPr>
          <p:nvPr>
            <p:ph type="sldNum" sz="quarter" idx="12"/>
          </p:nvPr>
        </p:nvSpPr>
        <p:spPr/>
        <p:txBody>
          <a:bodyPr/>
          <a:lstStyle/>
          <a:p>
            <a:fld id="{EE88205B-3479-6B4E-BD20-1F85FD7F8854}" type="slidenum">
              <a:rPr lang="da-DK" smtClean="0"/>
              <a:t>‹nr.›</a:t>
            </a:fld>
            <a:endParaRPr lang="da-DK"/>
          </a:p>
        </p:txBody>
      </p:sp>
    </p:spTree>
    <p:extLst>
      <p:ext uri="{BB962C8B-B14F-4D97-AF65-F5344CB8AC3E}">
        <p14:creationId xmlns:p14="http://schemas.microsoft.com/office/powerpoint/2010/main" val="1313352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7E6A30-08B9-384B-B75C-1C9AC5EF416E}"/>
              </a:ext>
            </a:extLst>
          </p:cNvPr>
          <p:cNvSpPr>
            <a:spLocks noGrp="1"/>
          </p:cNvSpPr>
          <p:nvPr>
            <p:ph type="title"/>
          </p:nvPr>
        </p:nvSpPr>
        <p:spPr/>
        <p:txBody>
          <a:bodyPr/>
          <a:lstStyle/>
          <a:p>
            <a:r>
              <a:rPr lang="da-DK"/>
              <a:t>Klik for at redigere i master</a:t>
            </a:r>
          </a:p>
        </p:txBody>
      </p:sp>
      <p:sp>
        <p:nvSpPr>
          <p:cNvPr id="3" name="Pladsholder til indhold 2">
            <a:extLst>
              <a:ext uri="{FF2B5EF4-FFF2-40B4-BE49-F238E27FC236}">
                <a16:creationId xmlns:a16="http://schemas.microsoft.com/office/drawing/2014/main" id="{804B645D-55F7-D74A-A02A-0778BE524B17}"/>
              </a:ext>
            </a:extLst>
          </p:cNvPr>
          <p:cNvSpPr>
            <a:spLocks noGrp="1"/>
          </p:cNvSpPr>
          <p:nvPr>
            <p:ph sz="half" idx="1"/>
          </p:nvPr>
        </p:nvSpPr>
        <p:spPr>
          <a:xfrm>
            <a:off x="838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B7C16BD7-7EA6-4F4A-969E-F42F6ADFEB7F}"/>
              </a:ext>
            </a:extLst>
          </p:cNvPr>
          <p:cNvSpPr>
            <a:spLocks noGrp="1"/>
          </p:cNvSpPr>
          <p:nvPr>
            <p:ph sz="half" idx="2"/>
          </p:nvPr>
        </p:nvSpPr>
        <p:spPr>
          <a:xfrm>
            <a:off x="6172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93FFAB90-1A99-2843-AB7D-31FDA41A2746}"/>
              </a:ext>
            </a:extLst>
          </p:cNvPr>
          <p:cNvSpPr>
            <a:spLocks noGrp="1"/>
          </p:cNvSpPr>
          <p:nvPr>
            <p:ph type="dt" sz="half" idx="10"/>
          </p:nvPr>
        </p:nvSpPr>
        <p:spPr/>
        <p:txBody>
          <a:bodyPr/>
          <a:lstStyle/>
          <a:p>
            <a:fld id="{9E22EB78-BC21-8A46-B14C-8ECF7A7EDD65}" type="datetimeFigureOut">
              <a:rPr lang="da-DK" smtClean="0"/>
              <a:t>29.04.2024</a:t>
            </a:fld>
            <a:endParaRPr lang="da-DK"/>
          </a:p>
        </p:txBody>
      </p:sp>
      <p:sp>
        <p:nvSpPr>
          <p:cNvPr id="6" name="Pladsholder til sidefod 5">
            <a:extLst>
              <a:ext uri="{FF2B5EF4-FFF2-40B4-BE49-F238E27FC236}">
                <a16:creationId xmlns:a16="http://schemas.microsoft.com/office/drawing/2014/main" id="{6B87E5CD-95D7-2A49-9B4A-130E73AF29C2}"/>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C914A94C-89BE-3640-A7C6-A1D1D6D1087E}"/>
              </a:ext>
            </a:extLst>
          </p:cNvPr>
          <p:cNvSpPr>
            <a:spLocks noGrp="1"/>
          </p:cNvSpPr>
          <p:nvPr>
            <p:ph type="sldNum" sz="quarter" idx="12"/>
          </p:nvPr>
        </p:nvSpPr>
        <p:spPr/>
        <p:txBody>
          <a:bodyPr/>
          <a:lstStyle/>
          <a:p>
            <a:fld id="{EE88205B-3479-6B4E-BD20-1F85FD7F8854}" type="slidenum">
              <a:rPr lang="da-DK" smtClean="0"/>
              <a:t>‹nr.›</a:t>
            </a:fld>
            <a:endParaRPr lang="da-DK"/>
          </a:p>
        </p:txBody>
      </p:sp>
    </p:spTree>
    <p:extLst>
      <p:ext uri="{BB962C8B-B14F-4D97-AF65-F5344CB8AC3E}">
        <p14:creationId xmlns:p14="http://schemas.microsoft.com/office/powerpoint/2010/main" val="1648221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CF7158-FE12-5A4B-977D-4E0A1126DE70}"/>
              </a:ext>
            </a:extLst>
          </p:cNvPr>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a:extLst>
              <a:ext uri="{FF2B5EF4-FFF2-40B4-BE49-F238E27FC236}">
                <a16:creationId xmlns:a16="http://schemas.microsoft.com/office/drawing/2014/main" id="{35891A63-9FE6-EB40-BF78-86F1AE3563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Pladsholder til indhold 3">
            <a:extLst>
              <a:ext uri="{FF2B5EF4-FFF2-40B4-BE49-F238E27FC236}">
                <a16:creationId xmlns:a16="http://schemas.microsoft.com/office/drawing/2014/main" id="{A8AFCF3F-FFC2-E940-BE41-86C2F5D11F74}"/>
              </a:ext>
            </a:extLst>
          </p:cNvPr>
          <p:cNvSpPr>
            <a:spLocks noGrp="1"/>
          </p:cNvSpPr>
          <p:nvPr>
            <p:ph sz="half" idx="2"/>
          </p:nvPr>
        </p:nvSpPr>
        <p:spPr>
          <a:xfrm>
            <a:off x="839788" y="2505075"/>
            <a:ext cx="5157787"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845A19DB-565C-6F47-8162-8CCB1FB49D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Pladsholder til indhold 5">
            <a:extLst>
              <a:ext uri="{FF2B5EF4-FFF2-40B4-BE49-F238E27FC236}">
                <a16:creationId xmlns:a16="http://schemas.microsoft.com/office/drawing/2014/main" id="{CAC8B1E0-841C-7C47-A0FB-12BDE8D693CB}"/>
              </a:ext>
            </a:extLst>
          </p:cNvPr>
          <p:cNvSpPr>
            <a:spLocks noGrp="1"/>
          </p:cNvSpPr>
          <p:nvPr>
            <p:ph sz="quarter" idx="4"/>
          </p:nvPr>
        </p:nvSpPr>
        <p:spPr>
          <a:xfrm>
            <a:off x="6172200" y="2505075"/>
            <a:ext cx="5183188"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4AC12C3F-2563-344A-9F58-212C39E4C8E4}"/>
              </a:ext>
            </a:extLst>
          </p:cNvPr>
          <p:cNvSpPr>
            <a:spLocks noGrp="1"/>
          </p:cNvSpPr>
          <p:nvPr>
            <p:ph type="dt" sz="half" idx="10"/>
          </p:nvPr>
        </p:nvSpPr>
        <p:spPr/>
        <p:txBody>
          <a:bodyPr/>
          <a:lstStyle/>
          <a:p>
            <a:fld id="{9E22EB78-BC21-8A46-B14C-8ECF7A7EDD65}" type="datetimeFigureOut">
              <a:rPr lang="da-DK" smtClean="0"/>
              <a:t>29.04.2024</a:t>
            </a:fld>
            <a:endParaRPr lang="da-DK"/>
          </a:p>
        </p:txBody>
      </p:sp>
      <p:sp>
        <p:nvSpPr>
          <p:cNvPr id="8" name="Pladsholder til sidefod 7">
            <a:extLst>
              <a:ext uri="{FF2B5EF4-FFF2-40B4-BE49-F238E27FC236}">
                <a16:creationId xmlns:a16="http://schemas.microsoft.com/office/drawing/2014/main" id="{AE138E52-5DD1-7A4B-B218-9317971A4721}"/>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3D886848-048D-7B4E-8C17-80663A8E4A1F}"/>
              </a:ext>
            </a:extLst>
          </p:cNvPr>
          <p:cNvSpPr>
            <a:spLocks noGrp="1"/>
          </p:cNvSpPr>
          <p:nvPr>
            <p:ph type="sldNum" sz="quarter" idx="12"/>
          </p:nvPr>
        </p:nvSpPr>
        <p:spPr/>
        <p:txBody>
          <a:bodyPr/>
          <a:lstStyle/>
          <a:p>
            <a:fld id="{EE88205B-3479-6B4E-BD20-1F85FD7F8854}" type="slidenum">
              <a:rPr lang="da-DK" smtClean="0"/>
              <a:t>‹nr.›</a:t>
            </a:fld>
            <a:endParaRPr lang="da-DK"/>
          </a:p>
        </p:txBody>
      </p:sp>
    </p:spTree>
    <p:extLst>
      <p:ext uri="{BB962C8B-B14F-4D97-AF65-F5344CB8AC3E}">
        <p14:creationId xmlns:p14="http://schemas.microsoft.com/office/powerpoint/2010/main" val="3724475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C9087-53E5-BE4D-8D75-44C0B2B8DF41}"/>
              </a:ext>
            </a:extLst>
          </p:cNvPr>
          <p:cNvSpPr>
            <a:spLocks noGrp="1"/>
          </p:cNvSpPr>
          <p:nvPr>
            <p:ph type="title"/>
          </p:nvPr>
        </p:nvSpPr>
        <p:spPr/>
        <p:txBody>
          <a:bodyPr/>
          <a:lstStyle/>
          <a:p>
            <a:r>
              <a:rPr lang="da-DK"/>
              <a:t>Klik for at redigere i master</a:t>
            </a:r>
          </a:p>
        </p:txBody>
      </p:sp>
      <p:sp>
        <p:nvSpPr>
          <p:cNvPr id="3" name="Pladsholder til dato 2">
            <a:extLst>
              <a:ext uri="{FF2B5EF4-FFF2-40B4-BE49-F238E27FC236}">
                <a16:creationId xmlns:a16="http://schemas.microsoft.com/office/drawing/2014/main" id="{C8E7F6D1-8913-AB4C-BC53-95ACC5E4BEE6}"/>
              </a:ext>
            </a:extLst>
          </p:cNvPr>
          <p:cNvSpPr>
            <a:spLocks noGrp="1"/>
          </p:cNvSpPr>
          <p:nvPr>
            <p:ph type="dt" sz="half" idx="10"/>
          </p:nvPr>
        </p:nvSpPr>
        <p:spPr/>
        <p:txBody>
          <a:bodyPr/>
          <a:lstStyle/>
          <a:p>
            <a:fld id="{9E22EB78-BC21-8A46-B14C-8ECF7A7EDD65}" type="datetimeFigureOut">
              <a:rPr lang="da-DK" smtClean="0"/>
              <a:t>29.04.2024</a:t>
            </a:fld>
            <a:endParaRPr lang="da-DK"/>
          </a:p>
        </p:txBody>
      </p:sp>
      <p:sp>
        <p:nvSpPr>
          <p:cNvPr id="4" name="Pladsholder til sidefod 3">
            <a:extLst>
              <a:ext uri="{FF2B5EF4-FFF2-40B4-BE49-F238E27FC236}">
                <a16:creationId xmlns:a16="http://schemas.microsoft.com/office/drawing/2014/main" id="{E65BADB8-950F-0E42-A604-293984BFD0F1}"/>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D67A46B5-1486-E14E-9999-4C9C0F68D57D}"/>
              </a:ext>
            </a:extLst>
          </p:cNvPr>
          <p:cNvSpPr>
            <a:spLocks noGrp="1"/>
          </p:cNvSpPr>
          <p:nvPr>
            <p:ph type="sldNum" sz="quarter" idx="12"/>
          </p:nvPr>
        </p:nvSpPr>
        <p:spPr/>
        <p:txBody>
          <a:bodyPr/>
          <a:lstStyle/>
          <a:p>
            <a:fld id="{EE88205B-3479-6B4E-BD20-1F85FD7F8854}" type="slidenum">
              <a:rPr lang="da-DK" smtClean="0"/>
              <a:t>‹nr.›</a:t>
            </a:fld>
            <a:endParaRPr lang="da-DK"/>
          </a:p>
        </p:txBody>
      </p:sp>
    </p:spTree>
    <p:extLst>
      <p:ext uri="{BB962C8B-B14F-4D97-AF65-F5344CB8AC3E}">
        <p14:creationId xmlns:p14="http://schemas.microsoft.com/office/powerpoint/2010/main" val="4105609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228DBCFD-A8F4-2E41-8CD1-88892A7C802F}"/>
              </a:ext>
            </a:extLst>
          </p:cNvPr>
          <p:cNvSpPr>
            <a:spLocks noGrp="1"/>
          </p:cNvSpPr>
          <p:nvPr>
            <p:ph type="dt" sz="half" idx="10"/>
          </p:nvPr>
        </p:nvSpPr>
        <p:spPr/>
        <p:txBody>
          <a:bodyPr/>
          <a:lstStyle/>
          <a:p>
            <a:fld id="{9E22EB78-BC21-8A46-B14C-8ECF7A7EDD65}" type="datetimeFigureOut">
              <a:rPr lang="da-DK" smtClean="0"/>
              <a:t>29.04.2024</a:t>
            </a:fld>
            <a:endParaRPr lang="da-DK"/>
          </a:p>
        </p:txBody>
      </p:sp>
      <p:sp>
        <p:nvSpPr>
          <p:cNvPr id="3" name="Pladsholder til sidefod 2">
            <a:extLst>
              <a:ext uri="{FF2B5EF4-FFF2-40B4-BE49-F238E27FC236}">
                <a16:creationId xmlns:a16="http://schemas.microsoft.com/office/drawing/2014/main" id="{C5787322-C12F-5B4F-A0FD-A4905321275B}"/>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273DD8BF-0FDF-CC4E-8667-B32CBE11302D}"/>
              </a:ext>
            </a:extLst>
          </p:cNvPr>
          <p:cNvSpPr>
            <a:spLocks noGrp="1"/>
          </p:cNvSpPr>
          <p:nvPr>
            <p:ph type="sldNum" sz="quarter" idx="12"/>
          </p:nvPr>
        </p:nvSpPr>
        <p:spPr/>
        <p:txBody>
          <a:bodyPr/>
          <a:lstStyle/>
          <a:p>
            <a:fld id="{EE88205B-3479-6B4E-BD20-1F85FD7F8854}" type="slidenum">
              <a:rPr lang="da-DK" smtClean="0"/>
              <a:t>‹nr.›</a:t>
            </a:fld>
            <a:endParaRPr lang="da-DK"/>
          </a:p>
        </p:txBody>
      </p:sp>
    </p:spTree>
    <p:extLst>
      <p:ext uri="{BB962C8B-B14F-4D97-AF65-F5344CB8AC3E}">
        <p14:creationId xmlns:p14="http://schemas.microsoft.com/office/powerpoint/2010/main" val="3956648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EE4FD2-460A-104F-B92D-278D07994767}"/>
              </a:ext>
            </a:extLst>
          </p:cNvPr>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a:extLst>
              <a:ext uri="{FF2B5EF4-FFF2-40B4-BE49-F238E27FC236}">
                <a16:creationId xmlns:a16="http://schemas.microsoft.com/office/drawing/2014/main" id="{3DA97FE9-3AC7-EB49-B54B-61688A3748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0757706F-9CC2-BC46-92A8-B373A04719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a:extLst>
              <a:ext uri="{FF2B5EF4-FFF2-40B4-BE49-F238E27FC236}">
                <a16:creationId xmlns:a16="http://schemas.microsoft.com/office/drawing/2014/main" id="{B55B9B19-78DF-4C48-B2CE-0CFC3EEA1D58}"/>
              </a:ext>
            </a:extLst>
          </p:cNvPr>
          <p:cNvSpPr>
            <a:spLocks noGrp="1"/>
          </p:cNvSpPr>
          <p:nvPr>
            <p:ph type="dt" sz="half" idx="10"/>
          </p:nvPr>
        </p:nvSpPr>
        <p:spPr/>
        <p:txBody>
          <a:bodyPr/>
          <a:lstStyle/>
          <a:p>
            <a:fld id="{9E22EB78-BC21-8A46-B14C-8ECF7A7EDD65}" type="datetimeFigureOut">
              <a:rPr lang="da-DK" smtClean="0"/>
              <a:t>29.04.2024</a:t>
            </a:fld>
            <a:endParaRPr lang="da-DK"/>
          </a:p>
        </p:txBody>
      </p:sp>
      <p:sp>
        <p:nvSpPr>
          <p:cNvPr id="6" name="Pladsholder til sidefod 5">
            <a:extLst>
              <a:ext uri="{FF2B5EF4-FFF2-40B4-BE49-F238E27FC236}">
                <a16:creationId xmlns:a16="http://schemas.microsoft.com/office/drawing/2014/main" id="{74571895-3478-AE47-9488-DE2338B3B02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00559F3-609A-DE45-9E59-DDEABCBEEC37}"/>
              </a:ext>
            </a:extLst>
          </p:cNvPr>
          <p:cNvSpPr>
            <a:spLocks noGrp="1"/>
          </p:cNvSpPr>
          <p:nvPr>
            <p:ph type="sldNum" sz="quarter" idx="12"/>
          </p:nvPr>
        </p:nvSpPr>
        <p:spPr/>
        <p:txBody>
          <a:bodyPr/>
          <a:lstStyle/>
          <a:p>
            <a:fld id="{EE88205B-3479-6B4E-BD20-1F85FD7F8854}" type="slidenum">
              <a:rPr lang="da-DK" smtClean="0"/>
              <a:t>‹nr.›</a:t>
            </a:fld>
            <a:endParaRPr lang="da-DK"/>
          </a:p>
        </p:txBody>
      </p:sp>
    </p:spTree>
    <p:extLst>
      <p:ext uri="{BB962C8B-B14F-4D97-AF65-F5344CB8AC3E}">
        <p14:creationId xmlns:p14="http://schemas.microsoft.com/office/powerpoint/2010/main" val="403005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A30354-DC5A-B64C-BDEB-ACB4C62DFC9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a:extLst>
              <a:ext uri="{FF2B5EF4-FFF2-40B4-BE49-F238E27FC236}">
                <a16:creationId xmlns:a16="http://schemas.microsoft.com/office/drawing/2014/main" id="{DBA126F3-30AF-7245-BC48-91DBD0D623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CA8FDE65-EC6E-A943-A88D-BEB07DF19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a:extLst>
              <a:ext uri="{FF2B5EF4-FFF2-40B4-BE49-F238E27FC236}">
                <a16:creationId xmlns:a16="http://schemas.microsoft.com/office/drawing/2014/main" id="{61096EDC-5476-0644-91E1-D40A17B93E8E}"/>
              </a:ext>
            </a:extLst>
          </p:cNvPr>
          <p:cNvSpPr>
            <a:spLocks noGrp="1"/>
          </p:cNvSpPr>
          <p:nvPr>
            <p:ph type="dt" sz="half" idx="10"/>
          </p:nvPr>
        </p:nvSpPr>
        <p:spPr/>
        <p:txBody>
          <a:bodyPr/>
          <a:lstStyle/>
          <a:p>
            <a:fld id="{9E22EB78-BC21-8A46-B14C-8ECF7A7EDD65}" type="datetimeFigureOut">
              <a:rPr lang="da-DK" smtClean="0"/>
              <a:t>29.04.2024</a:t>
            </a:fld>
            <a:endParaRPr lang="da-DK"/>
          </a:p>
        </p:txBody>
      </p:sp>
      <p:sp>
        <p:nvSpPr>
          <p:cNvPr id="6" name="Pladsholder til sidefod 5">
            <a:extLst>
              <a:ext uri="{FF2B5EF4-FFF2-40B4-BE49-F238E27FC236}">
                <a16:creationId xmlns:a16="http://schemas.microsoft.com/office/drawing/2014/main" id="{BF2FB4E9-0C23-5848-922A-5FFA5E5E984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FA53B08F-8E3E-2348-99DB-6AE81AD3AD2C}"/>
              </a:ext>
            </a:extLst>
          </p:cNvPr>
          <p:cNvSpPr>
            <a:spLocks noGrp="1"/>
          </p:cNvSpPr>
          <p:nvPr>
            <p:ph type="sldNum" sz="quarter" idx="12"/>
          </p:nvPr>
        </p:nvSpPr>
        <p:spPr/>
        <p:txBody>
          <a:bodyPr/>
          <a:lstStyle/>
          <a:p>
            <a:fld id="{EE88205B-3479-6B4E-BD20-1F85FD7F8854}" type="slidenum">
              <a:rPr lang="da-DK" smtClean="0"/>
              <a:t>‹nr.›</a:t>
            </a:fld>
            <a:endParaRPr lang="da-DK"/>
          </a:p>
        </p:txBody>
      </p:sp>
    </p:spTree>
    <p:extLst>
      <p:ext uri="{BB962C8B-B14F-4D97-AF65-F5344CB8AC3E}">
        <p14:creationId xmlns:p14="http://schemas.microsoft.com/office/powerpoint/2010/main" val="309550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63873106-CE3D-0543-B257-C81CFF9346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a:extLst>
              <a:ext uri="{FF2B5EF4-FFF2-40B4-BE49-F238E27FC236}">
                <a16:creationId xmlns:a16="http://schemas.microsoft.com/office/drawing/2014/main" id="{A24E758D-6298-AA4A-B321-C7B2466268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8168397-53F3-3547-9B26-55FB426CF3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22EB78-BC21-8A46-B14C-8ECF7A7EDD65}" type="datetimeFigureOut">
              <a:rPr lang="da-DK" smtClean="0"/>
              <a:t>29.04.2024</a:t>
            </a:fld>
            <a:endParaRPr lang="da-DK"/>
          </a:p>
        </p:txBody>
      </p:sp>
      <p:sp>
        <p:nvSpPr>
          <p:cNvPr id="5" name="Pladsholder til sidefod 4">
            <a:extLst>
              <a:ext uri="{FF2B5EF4-FFF2-40B4-BE49-F238E27FC236}">
                <a16:creationId xmlns:a16="http://schemas.microsoft.com/office/drawing/2014/main" id="{4C0FB6F9-CFBF-1F4B-A3A0-4CF5D510D4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3D699C2A-9AD6-2143-87DF-CD292686DF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88205B-3479-6B4E-BD20-1F85FD7F8854}" type="slidenum">
              <a:rPr lang="da-DK" smtClean="0"/>
              <a:t>‹nr.›</a:t>
            </a:fld>
            <a:endParaRPr lang="da-DK"/>
          </a:p>
        </p:txBody>
      </p:sp>
    </p:spTree>
    <p:extLst>
      <p:ext uri="{BB962C8B-B14F-4D97-AF65-F5344CB8AC3E}">
        <p14:creationId xmlns:p14="http://schemas.microsoft.com/office/powerpoint/2010/main" val="1510880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Billede 6" descr="Et billede, der indeholder træ, udendørs, græs, mark&#10;&#10;Automatisk genereret beskrivelse">
            <a:extLst>
              <a:ext uri="{FF2B5EF4-FFF2-40B4-BE49-F238E27FC236}">
                <a16:creationId xmlns:a16="http://schemas.microsoft.com/office/drawing/2014/main" id="{35CD2A31-C3AE-BEB1-1981-2EB9E6408977}"/>
              </a:ext>
            </a:extLst>
          </p:cNvPr>
          <p:cNvPicPr>
            <a:picLocks noChangeAspect="1"/>
          </p:cNvPicPr>
          <p:nvPr/>
        </p:nvPicPr>
        <p:blipFill rotWithShape="1">
          <a:blip r:embed="rId3" cstate="print">
            <a:alphaModFix amt="50000"/>
            <a:extLst>
              <a:ext uri="{28A0092B-C50C-407E-A947-70E740481C1C}">
                <a14:useLocalDpi xmlns:a14="http://schemas.microsoft.com/office/drawing/2010/main" val="0"/>
              </a:ext>
            </a:extLst>
          </a:blip>
          <a:srcRect/>
          <a:stretch/>
        </p:blipFill>
        <p:spPr>
          <a:xfrm>
            <a:off x="20" y="1"/>
            <a:ext cx="12191980" cy="6857999"/>
          </a:xfrm>
          <a:prstGeom prst="rect">
            <a:avLst/>
          </a:prstGeom>
        </p:spPr>
      </p:pic>
      <p:sp>
        <p:nvSpPr>
          <p:cNvPr id="2" name="Titel 1">
            <a:extLst>
              <a:ext uri="{FF2B5EF4-FFF2-40B4-BE49-F238E27FC236}">
                <a16:creationId xmlns:a16="http://schemas.microsoft.com/office/drawing/2014/main" id="{3B45C3F4-BFB3-E047-B81B-20CFBFFDF308}"/>
              </a:ext>
            </a:extLst>
          </p:cNvPr>
          <p:cNvSpPr>
            <a:spLocks noGrp="1"/>
          </p:cNvSpPr>
          <p:nvPr>
            <p:ph type="ctrTitle"/>
          </p:nvPr>
        </p:nvSpPr>
        <p:spPr>
          <a:xfrm>
            <a:off x="1524000" y="1122362"/>
            <a:ext cx="9144000" cy="2900518"/>
          </a:xfrm>
        </p:spPr>
        <p:txBody>
          <a:bodyPr>
            <a:normAutofit/>
          </a:bodyPr>
          <a:lstStyle/>
          <a:p>
            <a:r>
              <a:rPr lang="da-DK" b="1" dirty="0">
                <a:solidFill>
                  <a:srgbClr val="FFFFFF"/>
                </a:solidFill>
              </a:rPr>
              <a:t>En god historie?</a:t>
            </a:r>
          </a:p>
        </p:txBody>
      </p:sp>
      <p:sp>
        <p:nvSpPr>
          <p:cNvPr id="3" name="Undertitel 2">
            <a:extLst>
              <a:ext uri="{FF2B5EF4-FFF2-40B4-BE49-F238E27FC236}">
                <a16:creationId xmlns:a16="http://schemas.microsoft.com/office/drawing/2014/main" id="{9D5F79DD-D15E-FD4E-B7E8-E6F5934AA184}"/>
              </a:ext>
            </a:extLst>
          </p:cNvPr>
          <p:cNvSpPr>
            <a:spLocks noGrp="1"/>
          </p:cNvSpPr>
          <p:nvPr>
            <p:ph type="subTitle" idx="1"/>
          </p:nvPr>
        </p:nvSpPr>
        <p:spPr>
          <a:xfrm>
            <a:off x="405713" y="4144335"/>
            <a:ext cx="11380573" cy="1098395"/>
          </a:xfrm>
        </p:spPr>
        <p:txBody>
          <a:bodyPr>
            <a:normAutofit/>
          </a:bodyPr>
          <a:lstStyle/>
          <a:p>
            <a:r>
              <a:rPr lang="da-DK" sz="1800" dirty="0">
                <a:effectLst/>
                <a:latin typeface="Calibri" panose="020F0502020204030204" pitchFamily="34" charset="0"/>
                <a:ea typeface="Calibri" panose="020F0502020204030204" pitchFamily="34" charset="0"/>
                <a:cs typeface="Times New Roman" panose="02020603050405020304" pitchFamily="18" charset="0"/>
              </a:rPr>
              <a:t>Dansk-historieopgaven</a:t>
            </a:r>
          </a:p>
          <a:p>
            <a:endParaRPr lang="da-DK" dirty="0">
              <a:solidFill>
                <a:srgbClr val="FFFFFF"/>
              </a:solidFill>
            </a:endParaRPr>
          </a:p>
        </p:txBody>
      </p:sp>
    </p:spTree>
    <p:extLst>
      <p:ext uri="{BB962C8B-B14F-4D97-AF65-F5344CB8AC3E}">
        <p14:creationId xmlns:p14="http://schemas.microsoft.com/office/powerpoint/2010/main" val="265133284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lede 4" descr="Et billede, der indeholder græs, udendørs, person, træ&#10;&#10;Automatisk genereret beskrivelse">
            <a:extLst>
              <a:ext uri="{FF2B5EF4-FFF2-40B4-BE49-F238E27FC236}">
                <a16:creationId xmlns:a16="http://schemas.microsoft.com/office/drawing/2014/main" id="{5BA690D1-93C4-F9FC-81F3-1CB716222A31}"/>
              </a:ext>
            </a:extLst>
          </p:cNvPr>
          <p:cNvPicPr>
            <a:picLocks noChangeAspect="1"/>
          </p:cNvPicPr>
          <p:nvPr/>
        </p:nvPicPr>
        <p:blipFill rotWithShape="1">
          <a:blip r:embed="rId2" cstate="print">
            <a:alphaModFix amt="40000"/>
            <a:extLst>
              <a:ext uri="{28A0092B-C50C-407E-A947-70E740481C1C}">
                <a14:useLocalDpi xmlns:a14="http://schemas.microsoft.com/office/drawing/2010/main" val="0"/>
              </a:ext>
            </a:extLst>
          </a:blip>
          <a:srcRect b="11765"/>
          <a:stretch/>
        </p:blipFill>
        <p:spPr>
          <a:xfrm>
            <a:off x="20" y="10"/>
            <a:ext cx="12191979" cy="6857990"/>
          </a:xfrm>
          <a:prstGeom prst="rect">
            <a:avLst/>
          </a:prstGeom>
        </p:spPr>
      </p:pic>
      <p:sp>
        <p:nvSpPr>
          <p:cNvPr id="2" name="Titel 1">
            <a:extLst>
              <a:ext uri="{FF2B5EF4-FFF2-40B4-BE49-F238E27FC236}">
                <a16:creationId xmlns:a16="http://schemas.microsoft.com/office/drawing/2014/main" id="{F94578E1-85C8-2B40-AE07-A348763B0BB5}"/>
              </a:ext>
            </a:extLst>
          </p:cNvPr>
          <p:cNvSpPr>
            <a:spLocks noGrp="1"/>
          </p:cNvSpPr>
          <p:nvPr>
            <p:ph type="title"/>
          </p:nvPr>
        </p:nvSpPr>
        <p:spPr>
          <a:xfrm>
            <a:off x="838200" y="365125"/>
            <a:ext cx="10515600" cy="1325563"/>
          </a:xfrm>
        </p:spPr>
        <p:txBody>
          <a:bodyPr>
            <a:normAutofit/>
          </a:bodyPr>
          <a:lstStyle/>
          <a:p>
            <a:r>
              <a:rPr lang="da-DK" sz="5400">
                <a:solidFill>
                  <a:srgbClr val="FFFFFF"/>
                </a:solidFill>
              </a:rPr>
              <a:t>Rammer for opgaveskrivning</a:t>
            </a:r>
          </a:p>
        </p:txBody>
      </p:sp>
      <p:sp>
        <p:nvSpPr>
          <p:cNvPr id="18"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B9769F5E-B0ED-5F40-B440-5353DDA10732}"/>
              </a:ext>
            </a:extLst>
          </p:cNvPr>
          <p:cNvSpPr>
            <a:spLocks noGrp="1"/>
          </p:cNvSpPr>
          <p:nvPr>
            <p:ph idx="1"/>
          </p:nvPr>
        </p:nvSpPr>
        <p:spPr>
          <a:xfrm>
            <a:off x="838200" y="2004446"/>
            <a:ext cx="10515600" cy="4176897"/>
          </a:xfrm>
        </p:spPr>
        <p:txBody>
          <a:bodyPr>
            <a:normAutofit/>
          </a:bodyPr>
          <a:lstStyle/>
          <a:p>
            <a:r>
              <a:rPr lang="da-DK" sz="2200" dirty="0">
                <a:solidFill>
                  <a:srgbClr val="FFFFFF"/>
                </a:solidFill>
              </a:rPr>
              <a:t>I har mødepligt både til arbejdsdagene og skrivedagene.</a:t>
            </a:r>
          </a:p>
          <a:p>
            <a:r>
              <a:rPr lang="da-DK" sz="2200" dirty="0">
                <a:solidFill>
                  <a:srgbClr val="FFFFFF"/>
                </a:solidFill>
              </a:rPr>
              <a:t>Hvis man bliver syg, og man ikke kan aflevere opgaven, skal man aflevere en lægeerklæring til skolen. Opgaven bliver efter aftale skrevet og afleveret på et senere tidspunkt – inden sommerferien hvis det er muligt.</a:t>
            </a:r>
          </a:p>
          <a:p>
            <a:r>
              <a:rPr lang="da-DK" sz="2200" dirty="0">
                <a:solidFill>
                  <a:srgbClr val="FFFFFF"/>
                </a:solidFill>
              </a:rPr>
              <a:t>Det er snyd at skrive af eller ikke selv skrive teksten. Skolen har en effektiv kontrol. Er du i tvivl, om du gør noget forkert, så spørg din vejleder. </a:t>
            </a:r>
          </a:p>
        </p:txBody>
      </p:sp>
    </p:spTree>
    <p:extLst>
      <p:ext uri="{BB962C8B-B14F-4D97-AF65-F5344CB8AC3E}">
        <p14:creationId xmlns:p14="http://schemas.microsoft.com/office/powerpoint/2010/main" val="98500092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Billede 6" descr="Et billede, der indeholder indendørs, person&#10;&#10;Automatisk genereret beskrivelse">
            <a:extLst>
              <a:ext uri="{FF2B5EF4-FFF2-40B4-BE49-F238E27FC236}">
                <a16:creationId xmlns:a16="http://schemas.microsoft.com/office/drawing/2014/main" id="{8F91A24F-CF3F-19F1-847A-B10FF73E8448}"/>
              </a:ext>
            </a:extLst>
          </p:cNvPr>
          <p:cNvPicPr>
            <a:picLocks noChangeAspect="1"/>
          </p:cNvPicPr>
          <p:nvPr/>
        </p:nvPicPr>
        <p:blipFill rotWithShape="1">
          <a:blip r:embed="rId2" cstate="print">
            <a:alphaModFix amt="40000"/>
            <a:extLst>
              <a:ext uri="{28A0092B-C50C-407E-A947-70E740481C1C}">
                <a14:useLocalDpi xmlns:a14="http://schemas.microsoft.com/office/drawing/2010/main" val="0"/>
              </a:ext>
            </a:extLst>
          </a:blip>
          <a:srcRect t="11089" b="2704"/>
          <a:stretch/>
        </p:blipFill>
        <p:spPr>
          <a:xfrm>
            <a:off x="20" y="10"/>
            <a:ext cx="12191979" cy="6857990"/>
          </a:xfrm>
          <a:prstGeom prst="rect">
            <a:avLst/>
          </a:prstGeom>
        </p:spPr>
      </p:pic>
      <p:sp>
        <p:nvSpPr>
          <p:cNvPr id="2" name="Titel 1">
            <a:extLst>
              <a:ext uri="{FF2B5EF4-FFF2-40B4-BE49-F238E27FC236}">
                <a16:creationId xmlns:a16="http://schemas.microsoft.com/office/drawing/2014/main" id="{35682546-D656-584D-8347-84638EEF0221}"/>
              </a:ext>
            </a:extLst>
          </p:cNvPr>
          <p:cNvSpPr>
            <a:spLocks noGrp="1"/>
          </p:cNvSpPr>
          <p:nvPr>
            <p:ph type="title"/>
          </p:nvPr>
        </p:nvSpPr>
        <p:spPr>
          <a:xfrm>
            <a:off x="838200" y="365125"/>
            <a:ext cx="10515600" cy="1325563"/>
          </a:xfrm>
        </p:spPr>
        <p:txBody>
          <a:bodyPr>
            <a:normAutofit/>
          </a:bodyPr>
          <a:lstStyle/>
          <a:p>
            <a:r>
              <a:rPr lang="da-DK" sz="5400" dirty="0">
                <a:solidFill>
                  <a:srgbClr val="FFFFFF"/>
                </a:solidFill>
              </a:rPr>
              <a:t>Formålet er</a:t>
            </a:r>
          </a:p>
        </p:txBody>
      </p:sp>
      <p:sp>
        <p:nvSpPr>
          <p:cNvPr id="18"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36EAC0EA-3BF2-CF4F-8D4E-D531F23F0067}"/>
              </a:ext>
            </a:extLst>
          </p:cNvPr>
          <p:cNvSpPr>
            <a:spLocks noGrp="1"/>
          </p:cNvSpPr>
          <p:nvPr>
            <p:ph idx="1"/>
          </p:nvPr>
        </p:nvSpPr>
        <p:spPr>
          <a:xfrm>
            <a:off x="838200" y="2004446"/>
            <a:ext cx="10515600" cy="4176897"/>
          </a:xfrm>
        </p:spPr>
        <p:txBody>
          <a:bodyPr>
            <a:normAutofit lnSpcReduction="10000"/>
          </a:bodyPr>
          <a:lstStyle/>
          <a:p>
            <a:r>
              <a:rPr lang="da-DK" sz="2200" dirty="0">
                <a:solidFill>
                  <a:srgbClr val="FFFFFF"/>
                </a:solidFill>
              </a:rPr>
              <a:t>at undersøge hvilke problemstillinger der er forbundet med filmatiseringen af historiske begivenheder</a:t>
            </a:r>
          </a:p>
          <a:p>
            <a:r>
              <a:rPr lang="da-DK" sz="2200" dirty="0">
                <a:solidFill>
                  <a:srgbClr val="FFFFFF"/>
                </a:solidFill>
              </a:rPr>
              <a:t>at I får erfaring med at skrive en større opgave, herunder opgaveteknik og formalia</a:t>
            </a:r>
          </a:p>
          <a:p>
            <a:r>
              <a:rPr lang="da-DK" sz="2200" dirty="0">
                <a:solidFill>
                  <a:srgbClr val="FFFFFF"/>
                </a:solidFill>
              </a:rPr>
              <a:t>at I får erfaring med mundtligt at forsvare en skriftlig opgave med en bevidsthed om fagenes forskellige metoder   </a:t>
            </a:r>
          </a:p>
          <a:p>
            <a:endParaRPr lang="da-DK" sz="2200" dirty="0">
              <a:solidFill>
                <a:srgbClr val="FFFFFF"/>
              </a:solidFill>
            </a:endParaRPr>
          </a:p>
          <a:p>
            <a:pPr marL="0" indent="0">
              <a:buNone/>
            </a:pPr>
            <a:r>
              <a:rPr lang="da-DK" sz="2200" b="1" dirty="0" err="1">
                <a:solidFill>
                  <a:srgbClr val="FFFFFF"/>
                </a:solidFill>
              </a:rPr>
              <a:t>DHO’en</a:t>
            </a:r>
            <a:r>
              <a:rPr lang="da-DK" sz="2200" b="1" dirty="0">
                <a:solidFill>
                  <a:srgbClr val="FFFFFF"/>
                </a:solidFill>
              </a:rPr>
              <a:t> er første skridt på vejen henimod et godt studieretningsprojekt i 3g</a:t>
            </a:r>
          </a:p>
          <a:p>
            <a:r>
              <a:rPr lang="da-DK" sz="2000" dirty="0">
                <a:solidFill>
                  <a:srgbClr val="FFFFFF"/>
                </a:solidFill>
              </a:rPr>
              <a:t>1g: dansk-historieopgaven (DHO)</a:t>
            </a:r>
          </a:p>
          <a:p>
            <a:r>
              <a:rPr lang="da-DK" sz="2000" dirty="0">
                <a:solidFill>
                  <a:srgbClr val="FFFFFF"/>
                </a:solidFill>
              </a:rPr>
              <a:t>2g: flerfagligt forløb (FF) og studieretningsopgave (SRO)</a:t>
            </a:r>
          </a:p>
          <a:p>
            <a:r>
              <a:rPr lang="da-DK" sz="2000" dirty="0">
                <a:solidFill>
                  <a:srgbClr val="FFFFFF"/>
                </a:solidFill>
              </a:rPr>
              <a:t>3g (efterår): flerfagligt forløb (FF)</a:t>
            </a:r>
          </a:p>
          <a:p>
            <a:r>
              <a:rPr lang="da-DK" sz="2000" dirty="0">
                <a:solidFill>
                  <a:srgbClr val="FFFFFF"/>
                </a:solidFill>
              </a:rPr>
              <a:t>3g (forår): studieretningsprojekt (SRP)</a:t>
            </a:r>
          </a:p>
        </p:txBody>
      </p:sp>
    </p:spTree>
    <p:extLst>
      <p:ext uri="{BB962C8B-B14F-4D97-AF65-F5344CB8AC3E}">
        <p14:creationId xmlns:p14="http://schemas.microsoft.com/office/powerpoint/2010/main" val="83155436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lede 4" descr="Et billede, der indeholder udendørs, vej/gade, person&#10;&#10;Automatisk genereret beskrivelse">
            <a:extLst>
              <a:ext uri="{FF2B5EF4-FFF2-40B4-BE49-F238E27FC236}">
                <a16:creationId xmlns:a16="http://schemas.microsoft.com/office/drawing/2014/main" id="{1C5BB83E-A9BD-F531-CD23-DCDF8B024DD4}"/>
              </a:ext>
            </a:extLst>
          </p:cNvPr>
          <p:cNvPicPr>
            <a:picLocks noChangeAspect="1"/>
          </p:cNvPicPr>
          <p:nvPr/>
        </p:nvPicPr>
        <p:blipFill rotWithShape="1">
          <a:blip r:embed="rId3" cstate="print">
            <a:alphaModFix amt="40000"/>
            <a:extLst>
              <a:ext uri="{28A0092B-C50C-407E-A947-70E740481C1C}">
                <a14:useLocalDpi xmlns:a14="http://schemas.microsoft.com/office/drawing/2010/main" val="0"/>
              </a:ext>
            </a:extLst>
          </a:blip>
          <a:srcRect t="6347" b="7775"/>
          <a:stretch/>
        </p:blipFill>
        <p:spPr>
          <a:xfrm>
            <a:off x="20" y="10"/>
            <a:ext cx="12191979" cy="6857990"/>
          </a:xfrm>
          <a:prstGeom prst="rect">
            <a:avLst/>
          </a:prstGeom>
        </p:spPr>
      </p:pic>
      <p:sp>
        <p:nvSpPr>
          <p:cNvPr id="2" name="Titel 1">
            <a:extLst>
              <a:ext uri="{FF2B5EF4-FFF2-40B4-BE49-F238E27FC236}">
                <a16:creationId xmlns:a16="http://schemas.microsoft.com/office/drawing/2014/main" id="{639733B9-AB2E-E748-9CF9-859334FD4DF3}"/>
              </a:ext>
            </a:extLst>
          </p:cNvPr>
          <p:cNvSpPr>
            <a:spLocks noGrp="1"/>
          </p:cNvSpPr>
          <p:nvPr>
            <p:ph type="title"/>
          </p:nvPr>
        </p:nvSpPr>
        <p:spPr>
          <a:xfrm>
            <a:off x="838200" y="365125"/>
            <a:ext cx="10515600" cy="1325563"/>
          </a:xfrm>
        </p:spPr>
        <p:txBody>
          <a:bodyPr>
            <a:normAutofit/>
          </a:bodyPr>
          <a:lstStyle/>
          <a:p>
            <a:r>
              <a:rPr lang="da-DK" sz="5400" dirty="0">
                <a:solidFill>
                  <a:srgbClr val="FFFFFF"/>
                </a:solidFill>
              </a:rPr>
              <a:t>Program</a:t>
            </a:r>
          </a:p>
        </p:txBody>
      </p:sp>
      <p:sp>
        <p:nvSpPr>
          <p:cNvPr id="18"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F7E693C5-F9CC-1049-B110-4B2043924C84}"/>
              </a:ext>
            </a:extLst>
          </p:cNvPr>
          <p:cNvSpPr>
            <a:spLocks noGrp="1"/>
          </p:cNvSpPr>
          <p:nvPr>
            <p:ph idx="1"/>
          </p:nvPr>
        </p:nvSpPr>
        <p:spPr>
          <a:xfrm>
            <a:off x="838200" y="2004446"/>
            <a:ext cx="10515600" cy="4176897"/>
          </a:xfrm>
        </p:spPr>
        <p:txBody>
          <a:bodyPr>
            <a:normAutofit/>
          </a:bodyPr>
          <a:lstStyle/>
          <a:p>
            <a:r>
              <a:rPr lang="da-DK" sz="2200" b="1" dirty="0">
                <a:solidFill>
                  <a:srgbClr val="FFFFFF"/>
                </a:solidFill>
              </a:rPr>
              <a:t>Arbejdsdage </a:t>
            </a:r>
            <a:r>
              <a:rPr lang="da-DK" sz="2200" dirty="0">
                <a:solidFill>
                  <a:srgbClr val="FFFFFF"/>
                </a:solidFill>
              </a:rPr>
              <a:t>: 8 timer i hvert fag, hvor I arbejder med emnet</a:t>
            </a:r>
          </a:p>
          <a:p>
            <a:r>
              <a:rPr lang="da-DK" sz="2200" b="1" dirty="0">
                <a:solidFill>
                  <a:srgbClr val="FFFFFF"/>
                </a:solidFill>
              </a:rPr>
              <a:t>Skrivedage</a:t>
            </a:r>
            <a:r>
              <a:rPr lang="da-DK" sz="2200" dirty="0">
                <a:solidFill>
                  <a:srgbClr val="FFFFFF"/>
                </a:solidFill>
              </a:rPr>
              <a:t>: 3 dage, hvor I besvarer en givet opgaveformulering</a:t>
            </a:r>
          </a:p>
          <a:p>
            <a:r>
              <a:rPr lang="da-DK" sz="2200" b="1" dirty="0">
                <a:solidFill>
                  <a:srgbClr val="FFFFFF"/>
                </a:solidFill>
              </a:rPr>
              <a:t>Efter aflevering </a:t>
            </a:r>
            <a:r>
              <a:rPr lang="da-DK" sz="2200" dirty="0">
                <a:solidFill>
                  <a:srgbClr val="FFFFFF"/>
                </a:solidFill>
              </a:rPr>
              <a:t>skal I forberede en mundtlig præsentation af jeres opgaver</a:t>
            </a:r>
          </a:p>
        </p:txBody>
      </p:sp>
    </p:spTree>
    <p:extLst>
      <p:ext uri="{BB962C8B-B14F-4D97-AF65-F5344CB8AC3E}">
        <p14:creationId xmlns:p14="http://schemas.microsoft.com/office/powerpoint/2010/main" val="26160793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Billede 5" descr="Et billede, der indeholder udendørs, vej/gade, person&#10;&#10;Automatisk genereret beskrivelse">
            <a:extLst>
              <a:ext uri="{FF2B5EF4-FFF2-40B4-BE49-F238E27FC236}">
                <a16:creationId xmlns:a16="http://schemas.microsoft.com/office/drawing/2014/main" id="{AF7EC941-DD89-C046-659C-D237C4392744}"/>
              </a:ext>
            </a:extLst>
          </p:cNvPr>
          <p:cNvPicPr>
            <a:picLocks noChangeAspect="1"/>
          </p:cNvPicPr>
          <p:nvPr/>
        </p:nvPicPr>
        <p:blipFill rotWithShape="1">
          <a:blip r:embed="rId2" cstate="print">
            <a:alphaModFix amt="40000"/>
            <a:extLst>
              <a:ext uri="{28A0092B-C50C-407E-A947-70E740481C1C}">
                <a14:useLocalDpi xmlns:a14="http://schemas.microsoft.com/office/drawing/2010/main" val="0"/>
              </a:ext>
            </a:extLst>
          </a:blip>
          <a:srcRect t="6347" b="7775"/>
          <a:stretch/>
        </p:blipFill>
        <p:spPr>
          <a:xfrm>
            <a:off x="20" y="10"/>
            <a:ext cx="12191979" cy="6857990"/>
          </a:xfrm>
          <a:prstGeom prst="rect">
            <a:avLst/>
          </a:prstGeom>
        </p:spPr>
      </p:pic>
      <p:sp>
        <p:nvSpPr>
          <p:cNvPr id="2" name="Titel 1">
            <a:extLst>
              <a:ext uri="{FF2B5EF4-FFF2-40B4-BE49-F238E27FC236}">
                <a16:creationId xmlns:a16="http://schemas.microsoft.com/office/drawing/2014/main" id="{C4E06CBF-6984-4D49-BAA4-0931FDFFBD50}"/>
              </a:ext>
            </a:extLst>
          </p:cNvPr>
          <p:cNvSpPr>
            <a:spLocks noGrp="1"/>
          </p:cNvSpPr>
          <p:nvPr>
            <p:ph type="title"/>
          </p:nvPr>
        </p:nvSpPr>
        <p:spPr>
          <a:xfrm>
            <a:off x="838200" y="365125"/>
            <a:ext cx="10515600" cy="1325563"/>
          </a:xfrm>
        </p:spPr>
        <p:txBody>
          <a:bodyPr>
            <a:normAutofit/>
          </a:bodyPr>
          <a:lstStyle/>
          <a:p>
            <a:r>
              <a:rPr lang="da-DK" sz="5400" dirty="0">
                <a:solidFill>
                  <a:srgbClr val="FFFFFF"/>
                </a:solidFill>
              </a:rPr>
              <a:t>Arbejdsdagenes indhold</a:t>
            </a:r>
          </a:p>
        </p:txBody>
      </p:sp>
      <p:sp>
        <p:nvSpPr>
          <p:cNvPr id="25"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B9989BD6-E62F-354E-959E-D269B4DE2000}"/>
              </a:ext>
            </a:extLst>
          </p:cNvPr>
          <p:cNvSpPr>
            <a:spLocks noGrp="1"/>
          </p:cNvSpPr>
          <p:nvPr>
            <p:ph idx="1"/>
          </p:nvPr>
        </p:nvSpPr>
        <p:spPr>
          <a:xfrm>
            <a:off x="838200" y="2004446"/>
            <a:ext cx="10515600" cy="4176897"/>
          </a:xfrm>
        </p:spPr>
        <p:txBody>
          <a:bodyPr>
            <a:normAutofit/>
          </a:bodyPr>
          <a:lstStyle/>
          <a:p>
            <a:pPr marL="0" indent="0">
              <a:buNone/>
            </a:pPr>
            <a:r>
              <a:rPr lang="da-DK" sz="2200" dirty="0">
                <a:solidFill>
                  <a:srgbClr val="FFFFFF"/>
                </a:solidFill>
              </a:rPr>
              <a:t>I </a:t>
            </a:r>
            <a:r>
              <a:rPr lang="da-DK" sz="2200" dirty="0"/>
              <a:t>dansk</a:t>
            </a:r>
            <a:r>
              <a:rPr lang="da-DK" sz="2200" dirty="0">
                <a:solidFill>
                  <a:srgbClr val="FFFFFF"/>
                </a:solidFill>
              </a:rPr>
              <a:t> skal I se og analysere filmen </a:t>
            </a:r>
            <a:r>
              <a:rPr lang="da-DK" sz="2200" i="1" dirty="0">
                <a:solidFill>
                  <a:srgbClr val="FFFFFF"/>
                </a:solidFill>
              </a:rPr>
              <a:t>Hvidstengruppen</a:t>
            </a:r>
            <a:r>
              <a:rPr lang="da-DK" sz="2200" dirty="0">
                <a:solidFill>
                  <a:srgbClr val="FFFFFF"/>
                </a:solidFill>
              </a:rPr>
              <a:t> (2012) med særligt fokus på filmens fremstilling af modstandsfolkene.</a:t>
            </a:r>
          </a:p>
          <a:p>
            <a:pPr marL="0" indent="0">
              <a:buNone/>
            </a:pPr>
            <a:r>
              <a:rPr lang="da-DK" sz="2200" dirty="0">
                <a:solidFill>
                  <a:srgbClr val="FFFFFF"/>
                </a:solidFill>
              </a:rPr>
              <a:t>I </a:t>
            </a:r>
            <a:r>
              <a:rPr lang="da-DK" sz="2200" dirty="0"/>
              <a:t>historie</a:t>
            </a:r>
            <a:r>
              <a:rPr lang="da-DK" sz="2200" dirty="0">
                <a:solidFill>
                  <a:srgbClr val="FFFFFF"/>
                </a:solidFill>
              </a:rPr>
              <a:t> skal I undersøge samarbejdspolitikken og modstandsbevægelsen under besættelsen med særligt fokus på en analyse af modstandsfolkenes motiver, metoder og betydning. </a:t>
            </a:r>
          </a:p>
          <a:p>
            <a:pPr marL="0" indent="0">
              <a:buNone/>
            </a:pPr>
            <a:r>
              <a:rPr lang="da-DK" sz="2200" dirty="0">
                <a:solidFill>
                  <a:srgbClr val="FFFFFF"/>
                </a:solidFill>
              </a:rPr>
              <a:t>Ud fra den viden I opbygger samt analyserne i begge fag, skal I vurdere, hvad filmen bruger historien om Hvidstengruppen til. </a:t>
            </a:r>
          </a:p>
          <a:p>
            <a:pPr marL="0" indent="0">
              <a:buNone/>
            </a:pPr>
            <a:r>
              <a:rPr lang="da-DK" sz="2200" dirty="0">
                <a:solidFill>
                  <a:srgbClr val="FFFFFF"/>
                </a:solidFill>
              </a:rPr>
              <a:t>Arbejdet samler sig i et mere overordnet spørgsmål, nemlig hvilke problemstillinger der er forbundet med filmatiseringen af historiske begivenheder. </a:t>
            </a:r>
            <a:endParaRPr lang="da-DK" sz="2200" b="1" dirty="0">
              <a:solidFill>
                <a:srgbClr val="FFFFFF"/>
              </a:solidFill>
            </a:endParaRPr>
          </a:p>
        </p:txBody>
      </p:sp>
    </p:spTree>
    <p:extLst>
      <p:ext uri="{BB962C8B-B14F-4D97-AF65-F5344CB8AC3E}">
        <p14:creationId xmlns:p14="http://schemas.microsoft.com/office/powerpoint/2010/main" val="417217081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Billede 6" descr="Et billede, der indeholder indendørs, person&#10;&#10;Automatisk genereret beskrivelse">
            <a:extLst>
              <a:ext uri="{FF2B5EF4-FFF2-40B4-BE49-F238E27FC236}">
                <a16:creationId xmlns:a16="http://schemas.microsoft.com/office/drawing/2014/main" id="{6AE4218C-6205-1592-7A11-8250BCA22A74}"/>
              </a:ext>
            </a:extLst>
          </p:cNvPr>
          <p:cNvPicPr>
            <a:picLocks noChangeAspect="1"/>
          </p:cNvPicPr>
          <p:nvPr/>
        </p:nvPicPr>
        <p:blipFill rotWithShape="1">
          <a:blip r:embed="rId2" cstate="print">
            <a:alphaModFix amt="40000"/>
            <a:extLst>
              <a:ext uri="{28A0092B-C50C-407E-A947-70E740481C1C}">
                <a14:useLocalDpi xmlns:a14="http://schemas.microsoft.com/office/drawing/2010/main" val="0"/>
              </a:ext>
            </a:extLst>
          </a:blip>
          <a:srcRect t="11089" b="2704"/>
          <a:stretch/>
        </p:blipFill>
        <p:spPr>
          <a:xfrm>
            <a:off x="20" y="10"/>
            <a:ext cx="12191979" cy="6857990"/>
          </a:xfrm>
          <a:prstGeom prst="rect">
            <a:avLst/>
          </a:prstGeom>
        </p:spPr>
      </p:pic>
      <p:sp>
        <p:nvSpPr>
          <p:cNvPr id="2" name="Titel 1">
            <a:extLst>
              <a:ext uri="{FF2B5EF4-FFF2-40B4-BE49-F238E27FC236}">
                <a16:creationId xmlns:a16="http://schemas.microsoft.com/office/drawing/2014/main" id="{61DF95CC-3820-8744-A023-355480AD2065}"/>
              </a:ext>
            </a:extLst>
          </p:cNvPr>
          <p:cNvSpPr>
            <a:spLocks noGrp="1"/>
          </p:cNvSpPr>
          <p:nvPr>
            <p:ph type="title"/>
          </p:nvPr>
        </p:nvSpPr>
        <p:spPr>
          <a:xfrm>
            <a:off x="838200" y="365125"/>
            <a:ext cx="10515600" cy="1325563"/>
          </a:xfrm>
        </p:spPr>
        <p:txBody>
          <a:bodyPr>
            <a:normAutofit fontScale="90000"/>
          </a:bodyPr>
          <a:lstStyle/>
          <a:p>
            <a:br>
              <a:rPr lang="da-DK" sz="5400" dirty="0">
                <a:solidFill>
                  <a:srgbClr val="FFFFFF"/>
                </a:solidFill>
              </a:rPr>
            </a:br>
            <a:br>
              <a:rPr lang="da-DK" sz="5400" dirty="0">
                <a:solidFill>
                  <a:srgbClr val="FFFFFF"/>
                </a:solidFill>
              </a:rPr>
            </a:br>
            <a:r>
              <a:rPr lang="da-DK" sz="5400" dirty="0">
                <a:solidFill>
                  <a:srgbClr val="FFFFFF"/>
                </a:solidFill>
              </a:rPr>
              <a:t>Overordnet spørgsmål</a:t>
            </a:r>
            <a:br>
              <a:rPr lang="da-DK" sz="5400" dirty="0">
                <a:solidFill>
                  <a:srgbClr val="FFFFFF"/>
                </a:solidFill>
              </a:rPr>
            </a:br>
            <a:br>
              <a:rPr lang="da-DK" sz="5400" dirty="0">
                <a:solidFill>
                  <a:srgbClr val="FFFFFF"/>
                </a:solidFill>
              </a:rPr>
            </a:br>
            <a:br>
              <a:rPr lang="da-DK" sz="5400" dirty="0">
                <a:solidFill>
                  <a:srgbClr val="FFFFFF"/>
                </a:solidFill>
              </a:rPr>
            </a:br>
            <a:endParaRPr lang="da-DK" sz="5400" dirty="0">
              <a:solidFill>
                <a:srgbClr val="FFFFFF"/>
              </a:solidFill>
            </a:endParaRPr>
          </a:p>
        </p:txBody>
      </p:sp>
      <p:sp>
        <p:nvSpPr>
          <p:cNvPr id="18"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EB60EAE7-9C91-0545-92F5-999B7678CFA9}"/>
              </a:ext>
            </a:extLst>
          </p:cNvPr>
          <p:cNvSpPr>
            <a:spLocks noGrp="1"/>
          </p:cNvSpPr>
          <p:nvPr>
            <p:ph idx="1"/>
          </p:nvPr>
        </p:nvSpPr>
        <p:spPr>
          <a:xfrm>
            <a:off x="838200" y="2004446"/>
            <a:ext cx="10515600" cy="4176897"/>
          </a:xfrm>
        </p:spPr>
        <p:txBody>
          <a:bodyPr>
            <a:normAutofit/>
          </a:bodyPr>
          <a:lstStyle/>
          <a:p>
            <a:pPr marL="0" indent="0">
              <a:buNone/>
            </a:pPr>
            <a:endParaRPr lang="da-DK" sz="2400" i="1" dirty="0">
              <a:solidFill>
                <a:schemeClr val="tx2"/>
              </a:solidFill>
              <a:latin typeface="Book Antiqua" panose="02040602050305030304" pitchFamily="18" charset="0"/>
            </a:endParaRPr>
          </a:p>
          <a:p>
            <a:pPr marL="0" indent="0" algn="ctr">
              <a:buNone/>
            </a:pPr>
            <a:r>
              <a:rPr lang="da-DK" sz="2400" i="1" dirty="0">
                <a:solidFill>
                  <a:schemeClr val="tx2"/>
                </a:solidFill>
                <a:latin typeface="Book Antiqua" panose="02040602050305030304" pitchFamily="18" charset="0"/>
              </a:rPr>
              <a:t>Hvilke dilemmaer kan opstå, når man filmatiserer historiske begivenheder?</a:t>
            </a:r>
          </a:p>
          <a:p>
            <a:pPr marL="0" indent="0">
              <a:buNone/>
            </a:pPr>
            <a:endParaRPr lang="da-DK" sz="2200" dirty="0">
              <a:solidFill>
                <a:srgbClr val="FFFFFF"/>
              </a:solidFill>
            </a:endParaRPr>
          </a:p>
        </p:txBody>
      </p:sp>
    </p:spTree>
    <p:extLst>
      <p:ext uri="{BB962C8B-B14F-4D97-AF65-F5344CB8AC3E}">
        <p14:creationId xmlns:p14="http://schemas.microsoft.com/office/powerpoint/2010/main" val="105900667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Billede 6" descr="Et billede, der indeholder indendørs, person&#10;&#10;Automatisk genereret beskrivelse">
            <a:extLst>
              <a:ext uri="{FF2B5EF4-FFF2-40B4-BE49-F238E27FC236}">
                <a16:creationId xmlns:a16="http://schemas.microsoft.com/office/drawing/2014/main" id="{6AE4218C-6205-1592-7A11-8250BCA22A74}"/>
              </a:ext>
            </a:extLst>
          </p:cNvPr>
          <p:cNvPicPr>
            <a:picLocks noChangeAspect="1"/>
          </p:cNvPicPr>
          <p:nvPr/>
        </p:nvPicPr>
        <p:blipFill rotWithShape="1">
          <a:blip r:embed="rId2" cstate="print">
            <a:alphaModFix amt="40000"/>
            <a:extLst>
              <a:ext uri="{28A0092B-C50C-407E-A947-70E740481C1C}">
                <a14:useLocalDpi xmlns:a14="http://schemas.microsoft.com/office/drawing/2010/main" val="0"/>
              </a:ext>
            </a:extLst>
          </a:blip>
          <a:srcRect t="11089" b="2704"/>
          <a:stretch/>
        </p:blipFill>
        <p:spPr>
          <a:xfrm>
            <a:off x="20" y="10"/>
            <a:ext cx="12191979" cy="6857990"/>
          </a:xfrm>
          <a:prstGeom prst="rect">
            <a:avLst/>
          </a:prstGeom>
        </p:spPr>
      </p:pic>
      <p:sp>
        <p:nvSpPr>
          <p:cNvPr id="2" name="Titel 1">
            <a:extLst>
              <a:ext uri="{FF2B5EF4-FFF2-40B4-BE49-F238E27FC236}">
                <a16:creationId xmlns:a16="http://schemas.microsoft.com/office/drawing/2014/main" id="{61DF95CC-3820-8744-A023-355480AD2065}"/>
              </a:ext>
            </a:extLst>
          </p:cNvPr>
          <p:cNvSpPr>
            <a:spLocks noGrp="1"/>
          </p:cNvSpPr>
          <p:nvPr>
            <p:ph type="title"/>
          </p:nvPr>
        </p:nvSpPr>
        <p:spPr>
          <a:xfrm>
            <a:off x="838200" y="365125"/>
            <a:ext cx="10515600" cy="1325563"/>
          </a:xfrm>
        </p:spPr>
        <p:txBody>
          <a:bodyPr>
            <a:normAutofit/>
          </a:bodyPr>
          <a:lstStyle/>
          <a:p>
            <a:r>
              <a:rPr lang="da-DK" sz="5400">
                <a:solidFill>
                  <a:srgbClr val="FFFFFF"/>
                </a:solidFill>
              </a:rPr>
              <a:t>Opgaveformulering</a:t>
            </a:r>
          </a:p>
        </p:txBody>
      </p:sp>
      <p:sp>
        <p:nvSpPr>
          <p:cNvPr id="18"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EB60EAE7-9C91-0545-92F5-999B7678CFA9}"/>
              </a:ext>
            </a:extLst>
          </p:cNvPr>
          <p:cNvSpPr>
            <a:spLocks noGrp="1"/>
          </p:cNvSpPr>
          <p:nvPr>
            <p:ph idx="1"/>
          </p:nvPr>
        </p:nvSpPr>
        <p:spPr>
          <a:xfrm>
            <a:off x="838200" y="2004446"/>
            <a:ext cx="10515600" cy="4176897"/>
          </a:xfrm>
        </p:spPr>
        <p:txBody>
          <a:bodyPr>
            <a:normAutofit/>
          </a:bodyPr>
          <a:lstStyle/>
          <a:p>
            <a:pPr marL="0" indent="0">
              <a:buNone/>
            </a:pPr>
            <a:r>
              <a:rPr lang="da-DK" sz="2200" dirty="0">
                <a:solidFill>
                  <a:srgbClr val="FFFFFF"/>
                </a:solidFill>
              </a:rPr>
              <a:t>Giv en redegørelse for besættelsen af Danmark 1940-1945 med særlig vægt på samarbejdspolitikken og modstandskampen. Definer kort begrebet historiebrug. </a:t>
            </a:r>
          </a:p>
          <a:p>
            <a:pPr marL="0" indent="0">
              <a:buNone/>
            </a:pPr>
            <a:r>
              <a:rPr lang="da-DK" sz="2200" dirty="0">
                <a:solidFill>
                  <a:srgbClr val="FFFFFF"/>
                </a:solidFill>
              </a:rPr>
              <a:t>Giv en danskfaglig analyse af spillefilmen Hvidstengruppen (2012) med særlig fokus på fremstillingen af de danske modstandsfolk. Analysen af filmens fremstilling sammenlignes med en historiefaglig analyse af den danske modstandskamp under besættelsen. </a:t>
            </a:r>
          </a:p>
          <a:p>
            <a:pPr marL="0" indent="0">
              <a:buNone/>
            </a:pPr>
            <a:r>
              <a:rPr lang="da-DK" sz="2200" dirty="0">
                <a:solidFill>
                  <a:srgbClr val="FFFFFF"/>
                </a:solidFill>
              </a:rPr>
              <a:t>Vurder med afsæt i redegørelsen og analysen, hvad filmen bruger historien om Hvidstengruppen til. Diskuter i forlængelse heraf de problemstillinger, der er forbundet med filmatiseringen af historiske begivenheder. </a:t>
            </a:r>
          </a:p>
          <a:p>
            <a:pPr marL="0" indent="0">
              <a:buNone/>
            </a:pPr>
            <a:endParaRPr lang="da-DK" sz="2200" dirty="0">
              <a:solidFill>
                <a:srgbClr val="FFFFFF"/>
              </a:solidFill>
            </a:endParaRPr>
          </a:p>
        </p:txBody>
      </p:sp>
    </p:spTree>
    <p:extLst>
      <p:ext uri="{BB962C8B-B14F-4D97-AF65-F5344CB8AC3E}">
        <p14:creationId xmlns:p14="http://schemas.microsoft.com/office/powerpoint/2010/main" val="113358095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lede 4" descr="Et billede, der indeholder indendørs, person&#10;&#10;Automatisk genereret beskrivelse">
            <a:extLst>
              <a:ext uri="{FF2B5EF4-FFF2-40B4-BE49-F238E27FC236}">
                <a16:creationId xmlns:a16="http://schemas.microsoft.com/office/drawing/2014/main" id="{B723A2E3-ED4D-DA48-7040-D84D720DB8DC}"/>
              </a:ext>
            </a:extLst>
          </p:cNvPr>
          <p:cNvPicPr>
            <a:picLocks noChangeAspect="1"/>
          </p:cNvPicPr>
          <p:nvPr/>
        </p:nvPicPr>
        <p:blipFill rotWithShape="1">
          <a:blip r:embed="rId2" cstate="print">
            <a:alphaModFix amt="40000"/>
            <a:extLst>
              <a:ext uri="{28A0092B-C50C-407E-A947-70E740481C1C}">
                <a14:useLocalDpi xmlns:a14="http://schemas.microsoft.com/office/drawing/2010/main" val="0"/>
              </a:ext>
            </a:extLst>
          </a:blip>
          <a:srcRect t="11089" b="2704"/>
          <a:stretch/>
        </p:blipFill>
        <p:spPr>
          <a:xfrm>
            <a:off x="20" y="10"/>
            <a:ext cx="12191979" cy="6857990"/>
          </a:xfrm>
          <a:prstGeom prst="rect">
            <a:avLst/>
          </a:prstGeom>
        </p:spPr>
      </p:pic>
      <p:sp>
        <p:nvSpPr>
          <p:cNvPr id="2" name="Titel 1">
            <a:extLst>
              <a:ext uri="{FF2B5EF4-FFF2-40B4-BE49-F238E27FC236}">
                <a16:creationId xmlns:a16="http://schemas.microsoft.com/office/drawing/2014/main" id="{61DF95CC-3820-8744-A023-355480AD2065}"/>
              </a:ext>
            </a:extLst>
          </p:cNvPr>
          <p:cNvSpPr>
            <a:spLocks noGrp="1"/>
          </p:cNvSpPr>
          <p:nvPr>
            <p:ph type="title"/>
          </p:nvPr>
        </p:nvSpPr>
        <p:spPr>
          <a:xfrm>
            <a:off x="838200" y="365125"/>
            <a:ext cx="10515600" cy="1325563"/>
          </a:xfrm>
        </p:spPr>
        <p:txBody>
          <a:bodyPr>
            <a:normAutofit/>
          </a:bodyPr>
          <a:lstStyle/>
          <a:p>
            <a:r>
              <a:rPr lang="da-DK" sz="5400" dirty="0">
                <a:solidFill>
                  <a:srgbClr val="FFFFFF"/>
                </a:solidFill>
              </a:rPr>
              <a:t>Opgaveformulering – </a:t>
            </a:r>
            <a:r>
              <a:rPr lang="da-DK" sz="5400" dirty="0">
                <a:solidFill>
                  <a:srgbClr val="FFFF00"/>
                </a:solidFill>
              </a:rPr>
              <a:t>dansk</a:t>
            </a:r>
          </a:p>
        </p:txBody>
      </p:sp>
      <p:sp>
        <p:nvSpPr>
          <p:cNvPr id="12"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EB60EAE7-9C91-0545-92F5-999B7678CFA9}"/>
              </a:ext>
            </a:extLst>
          </p:cNvPr>
          <p:cNvSpPr>
            <a:spLocks noGrp="1"/>
          </p:cNvSpPr>
          <p:nvPr>
            <p:ph idx="1"/>
          </p:nvPr>
        </p:nvSpPr>
        <p:spPr>
          <a:xfrm>
            <a:off x="838200" y="2004446"/>
            <a:ext cx="10515600" cy="4176897"/>
          </a:xfrm>
        </p:spPr>
        <p:txBody>
          <a:bodyPr>
            <a:normAutofit/>
          </a:bodyPr>
          <a:lstStyle/>
          <a:p>
            <a:pPr marL="0" indent="0">
              <a:buNone/>
            </a:pPr>
            <a:r>
              <a:rPr lang="da-DK" sz="2200" dirty="0">
                <a:solidFill>
                  <a:srgbClr val="FFFFFF"/>
                </a:solidFill>
              </a:rPr>
              <a:t>Giv en redegørelse for besættelsen af Danmark 1940-1945 med særlig vægt på samarbejdspolitikken og modstandskampen. Definer kort begrebet historiebrug. </a:t>
            </a:r>
          </a:p>
          <a:p>
            <a:pPr marL="0" indent="0">
              <a:buNone/>
            </a:pPr>
            <a:r>
              <a:rPr lang="da-DK" sz="2200" dirty="0">
                <a:solidFill>
                  <a:srgbClr val="FFFF00"/>
                </a:solidFill>
              </a:rPr>
              <a:t>Giv en danskfaglig analyse af spillefilmen Hvidstengruppen (2012) med særlig fokus på fremstillingen af de danske modstandsfolk</a:t>
            </a:r>
            <a:r>
              <a:rPr lang="da-DK" sz="2200" dirty="0">
                <a:solidFill>
                  <a:srgbClr val="FFFFFF"/>
                </a:solidFill>
              </a:rPr>
              <a:t>. Analysen af filmens fremstilling sammenlignes med en historiefaglig analyse af den danske modstandskamp under besættelsen. </a:t>
            </a:r>
          </a:p>
          <a:p>
            <a:pPr marL="0" indent="0">
              <a:buNone/>
            </a:pPr>
            <a:r>
              <a:rPr lang="da-DK" sz="2200" dirty="0">
                <a:solidFill>
                  <a:srgbClr val="FFFFFF"/>
                </a:solidFill>
              </a:rPr>
              <a:t>Vurder med afsæt i redegørelsen og analysen, hvad filmen bruger historien om Hvidstengruppen til. Diskuter i forlængelse heraf de problemstillinger, der er forbundet med filmatiseringen af historiske begivenheder. </a:t>
            </a:r>
          </a:p>
        </p:txBody>
      </p:sp>
    </p:spTree>
    <p:extLst>
      <p:ext uri="{BB962C8B-B14F-4D97-AF65-F5344CB8AC3E}">
        <p14:creationId xmlns:p14="http://schemas.microsoft.com/office/powerpoint/2010/main" val="373371426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lede 4" descr="Et billede, der indeholder indendørs, person&#10;&#10;Automatisk genereret beskrivelse">
            <a:extLst>
              <a:ext uri="{FF2B5EF4-FFF2-40B4-BE49-F238E27FC236}">
                <a16:creationId xmlns:a16="http://schemas.microsoft.com/office/drawing/2014/main" id="{DB4D6943-688A-4084-4F30-AF5FD9D4B21F}"/>
              </a:ext>
            </a:extLst>
          </p:cNvPr>
          <p:cNvPicPr>
            <a:picLocks noChangeAspect="1"/>
          </p:cNvPicPr>
          <p:nvPr/>
        </p:nvPicPr>
        <p:blipFill rotWithShape="1">
          <a:blip r:embed="rId2" cstate="print">
            <a:alphaModFix amt="40000"/>
            <a:extLst>
              <a:ext uri="{28A0092B-C50C-407E-A947-70E740481C1C}">
                <a14:useLocalDpi xmlns:a14="http://schemas.microsoft.com/office/drawing/2010/main" val="0"/>
              </a:ext>
            </a:extLst>
          </a:blip>
          <a:srcRect t="11089" b="2704"/>
          <a:stretch/>
        </p:blipFill>
        <p:spPr>
          <a:xfrm>
            <a:off x="21" y="10"/>
            <a:ext cx="12191979" cy="6857990"/>
          </a:xfrm>
          <a:prstGeom prst="rect">
            <a:avLst/>
          </a:prstGeom>
        </p:spPr>
      </p:pic>
      <p:sp>
        <p:nvSpPr>
          <p:cNvPr id="2" name="Titel 1">
            <a:extLst>
              <a:ext uri="{FF2B5EF4-FFF2-40B4-BE49-F238E27FC236}">
                <a16:creationId xmlns:a16="http://schemas.microsoft.com/office/drawing/2014/main" id="{61DF95CC-3820-8744-A023-355480AD2065}"/>
              </a:ext>
            </a:extLst>
          </p:cNvPr>
          <p:cNvSpPr>
            <a:spLocks noGrp="1"/>
          </p:cNvSpPr>
          <p:nvPr>
            <p:ph type="title"/>
          </p:nvPr>
        </p:nvSpPr>
        <p:spPr>
          <a:xfrm>
            <a:off x="838200" y="365125"/>
            <a:ext cx="10515600" cy="1325563"/>
          </a:xfrm>
        </p:spPr>
        <p:txBody>
          <a:bodyPr>
            <a:normAutofit/>
          </a:bodyPr>
          <a:lstStyle/>
          <a:p>
            <a:r>
              <a:rPr lang="da-DK" sz="5400" dirty="0">
                <a:solidFill>
                  <a:srgbClr val="FFFFFF"/>
                </a:solidFill>
              </a:rPr>
              <a:t>Opgaveformulering – </a:t>
            </a:r>
            <a:r>
              <a:rPr lang="da-DK" sz="5400" dirty="0">
                <a:solidFill>
                  <a:srgbClr val="00B0F0"/>
                </a:solidFill>
              </a:rPr>
              <a:t>historie</a:t>
            </a:r>
          </a:p>
        </p:txBody>
      </p:sp>
      <p:sp>
        <p:nvSpPr>
          <p:cNvPr id="12"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EB60EAE7-9C91-0545-92F5-999B7678CFA9}"/>
              </a:ext>
            </a:extLst>
          </p:cNvPr>
          <p:cNvSpPr>
            <a:spLocks noGrp="1"/>
          </p:cNvSpPr>
          <p:nvPr>
            <p:ph idx="1"/>
          </p:nvPr>
        </p:nvSpPr>
        <p:spPr>
          <a:xfrm>
            <a:off x="838200" y="2004446"/>
            <a:ext cx="10515600" cy="4176897"/>
          </a:xfrm>
        </p:spPr>
        <p:txBody>
          <a:bodyPr>
            <a:normAutofit/>
          </a:bodyPr>
          <a:lstStyle/>
          <a:p>
            <a:pPr marL="0" indent="0">
              <a:buNone/>
            </a:pPr>
            <a:r>
              <a:rPr lang="da-DK" sz="2200" dirty="0">
                <a:solidFill>
                  <a:srgbClr val="00B0F0"/>
                </a:solidFill>
              </a:rPr>
              <a:t>Giv en redegørelse for besættelsen af Danmark 1940-1945 med særlig vægt på samarbejdspolitikken og modstandskampen. Definer kort begrebet historiebrug</a:t>
            </a:r>
            <a:r>
              <a:rPr lang="da-DK" sz="2200" dirty="0">
                <a:solidFill>
                  <a:srgbClr val="FFFFFF"/>
                </a:solidFill>
              </a:rPr>
              <a:t>. </a:t>
            </a:r>
          </a:p>
          <a:p>
            <a:pPr marL="0" indent="0">
              <a:buNone/>
            </a:pPr>
            <a:r>
              <a:rPr lang="da-DK" sz="2200" dirty="0">
                <a:solidFill>
                  <a:srgbClr val="FFFFFF"/>
                </a:solidFill>
              </a:rPr>
              <a:t>Giv en danskfaglig analyse af spillefilmen Hvidstengruppen (2012) med særlig fokus på fremstillingen af de danske modstandsfolk. </a:t>
            </a:r>
            <a:r>
              <a:rPr lang="da-DK" sz="2200" dirty="0">
                <a:solidFill>
                  <a:srgbClr val="00B0F0"/>
                </a:solidFill>
              </a:rPr>
              <a:t>Analysen af filmens fremstilling sammenlignes med en historiefaglig analyse af den danske modstandskamp under besættelsen. </a:t>
            </a:r>
          </a:p>
          <a:p>
            <a:pPr marL="0" indent="0">
              <a:buNone/>
            </a:pPr>
            <a:r>
              <a:rPr lang="da-DK" sz="2200" dirty="0">
                <a:solidFill>
                  <a:srgbClr val="FFFFFF"/>
                </a:solidFill>
              </a:rPr>
              <a:t>Vurder med afsæt i redegørelsen og analysen, hvad filmen bruger historien om Hvidstengruppen til. Diskuter i forlængelse heraf de problemstillinger, der er forbundet med filmatiseringen af historiske begivenheder. </a:t>
            </a:r>
          </a:p>
        </p:txBody>
      </p:sp>
    </p:spTree>
    <p:extLst>
      <p:ext uri="{BB962C8B-B14F-4D97-AF65-F5344CB8AC3E}">
        <p14:creationId xmlns:p14="http://schemas.microsoft.com/office/powerpoint/2010/main" val="271357822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lede 4" descr="Et billede, der indeholder indendørs, person&#10;&#10;Automatisk genereret beskrivelse">
            <a:extLst>
              <a:ext uri="{FF2B5EF4-FFF2-40B4-BE49-F238E27FC236}">
                <a16:creationId xmlns:a16="http://schemas.microsoft.com/office/drawing/2014/main" id="{7FA65FD0-8EE6-261B-18E2-690D25497B57}"/>
              </a:ext>
            </a:extLst>
          </p:cNvPr>
          <p:cNvPicPr>
            <a:picLocks noChangeAspect="1"/>
          </p:cNvPicPr>
          <p:nvPr/>
        </p:nvPicPr>
        <p:blipFill rotWithShape="1">
          <a:blip r:embed="rId2" cstate="print">
            <a:alphaModFix amt="40000"/>
            <a:extLst>
              <a:ext uri="{28A0092B-C50C-407E-A947-70E740481C1C}">
                <a14:useLocalDpi xmlns:a14="http://schemas.microsoft.com/office/drawing/2010/main" val="0"/>
              </a:ext>
            </a:extLst>
          </a:blip>
          <a:srcRect t="11089" b="2704"/>
          <a:stretch/>
        </p:blipFill>
        <p:spPr>
          <a:xfrm>
            <a:off x="20" y="10"/>
            <a:ext cx="12191979" cy="6857990"/>
          </a:xfrm>
          <a:prstGeom prst="rect">
            <a:avLst/>
          </a:prstGeom>
        </p:spPr>
      </p:pic>
      <p:sp>
        <p:nvSpPr>
          <p:cNvPr id="2" name="Titel 1">
            <a:extLst>
              <a:ext uri="{FF2B5EF4-FFF2-40B4-BE49-F238E27FC236}">
                <a16:creationId xmlns:a16="http://schemas.microsoft.com/office/drawing/2014/main" id="{61DF95CC-3820-8744-A023-355480AD2065}"/>
              </a:ext>
            </a:extLst>
          </p:cNvPr>
          <p:cNvSpPr>
            <a:spLocks noGrp="1"/>
          </p:cNvSpPr>
          <p:nvPr>
            <p:ph type="title"/>
          </p:nvPr>
        </p:nvSpPr>
        <p:spPr>
          <a:xfrm>
            <a:off x="838200" y="365125"/>
            <a:ext cx="10515600" cy="1325563"/>
          </a:xfrm>
        </p:spPr>
        <p:txBody>
          <a:bodyPr>
            <a:normAutofit/>
          </a:bodyPr>
          <a:lstStyle/>
          <a:p>
            <a:r>
              <a:rPr lang="da-DK" sz="5400" dirty="0">
                <a:solidFill>
                  <a:srgbClr val="92D050"/>
                </a:solidFill>
              </a:rPr>
              <a:t>Dansk og historie</a:t>
            </a:r>
          </a:p>
        </p:txBody>
      </p:sp>
      <p:sp>
        <p:nvSpPr>
          <p:cNvPr id="12"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EB60EAE7-9C91-0545-92F5-999B7678CFA9}"/>
              </a:ext>
            </a:extLst>
          </p:cNvPr>
          <p:cNvSpPr>
            <a:spLocks noGrp="1"/>
          </p:cNvSpPr>
          <p:nvPr>
            <p:ph idx="1"/>
          </p:nvPr>
        </p:nvSpPr>
        <p:spPr>
          <a:xfrm>
            <a:off x="838200" y="2004446"/>
            <a:ext cx="10515600" cy="4176897"/>
          </a:xfrm>
        </p:spPr>
        <p:txBody>
          <a:bodyPr>
            <a:normAutofit/>
          </a:bodyPr>
          <a:lstStyle/>
          <a:p>
            <a:pPr marL="0" indent="0">
              <a:buNone/>
            </a:pPr>
            <a:r>
              <a:rPr lang="da-DK" sz="2200" dirty="0">
                <a:solidFill>
                  <a:srgbClr val="FFFFFF"/>
                </a:solidFill>
              </a:rPr>
              <a:t>Giv en redegørelse for besættelsen af Danmark 1940-1945 med særlig vægt på samarbejdspolitikken og modstandskampen. Definer kort begrebet historiebrug. </a:t>
            </a:r>
          </a:p>
          <a:p>
            <a:pPr marL="0" indent="0">
              <a:buNone/>
            </a:pPr>
            <a:r>
              <a:rPr lang="da-DK" sz="2200" dirty="0">
                <a:solidFill>
                  <a:srgbClr val="FFFFFF"/>
                </a:solidFill>
              </a:rPr>
              <a:t>Giv en danskfaglig analyse af spillefilmen Hvidstengruppen (2012) med særlig fokus på fremstillingen af de danske modstandsfolk. Analysen af filmens fremstilling sammenlignes med en historiefaglig analyse af den danske modstandskamp under besættelsen. </a:t>
            </a:r>
          </a:p>
          <a:p>
            <a:pPr marL="0" indent="0">
              <a:buNone/>
            </a:pPr>
            <a:r>
              <a:rPr lang="da-DK" sz="2200" dirty="0">
                <a:solidFill>
                  <a:srgbClr val="92D050"/>
                </a:solidFill>
              </a:rPr>
              <a:t>Vurder med afsæt i redegørelsen og analysen, hvad filmen bruger historien om Hvidstengruppen til. Diskuter i forlængelse heraf de problemstillinger, der er forbundet med filmatiseringen af historiske begivenheder</a:t>
            </a:r>
            <a:r>
              <a:rPr lang="da-DK" sz="2200" dirty="0">
                <a:solidFill>
                  <a:srgbClr val="FFFFFF"/>
                </a:solidFill>
              </a:rPr>
              <a:t>. </a:t>
            </a:r>
          </a:p>
        </p:txBody>
      </p:sp>
    </p:spTree>
    <p:extLst>
      <p:ext uri="{BB962C8B-B14F-4D97-AF65-F5344CB8AC3E}">
        <p14:creationId xmlns:p14="http://schemas.microsoft.com/office/powerpoint/2010/main" val="178884584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EA4A30C6C1EB2429A23EC2955332835" ma:contentTypeVersion="17" ma:contentTypeDescription="Opret et nyt dokument." ma:contentTypeScope="" ma:versionID="0889cbee3584567bfc3425ff5f95078c">
  <xsd:schema xmlns:xsd="http://www.w3.org/2001/XMLSchema" xmlns:xs="http://www.w3.org/2001/XMLSchema" xmlns:p="http://schemas.microsoft.com/office/2006/metadata/properties" xmlns:ns2="8ff34ec9-af0f-4952-9753-0f2a53d487e0" xmlns:ns3="8d6f59e6-9246-4eb8-a54a-1530a25f7e9e" targetNamespace="http://schemas.microsoft.com/office/2006/metadata/properties" ma:root="true" ma:fieldsID="4419c271d970c7415dedd49c84fad157" ns2:_="" ns3:_="">
    <xsd:import namespace="8ff34ec9-af0f-4952-9753-0f2a53d487e0"/>
    <xsd:import namespace="8d6f59e6-9246-4eb8-a54a-1530a25f7e9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f34ec9-af0f-4952-9753-0f2a53d487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Billedmærker" ma:readOnly="false" ma:fieldId="{5cf76f15-5ced-4ddc-b409-7134ff3c332f}" ma:taxonomyMulti="true" ma:sspId="ea5d3aee-0c5c-4d0f-a344-c3a62b115a2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d6f59e6-9246-4eb8-a54a-1530a25f7e9e"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be6c6974-4f44-4634-b2b9-7c29ea7336a5}" ma:internalName="TaxCatchAll" ma:showField="CatchAllData" ma:web="8d6f59e6-9246-4eb8-a54a-1530a25f7e9e">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678B2F-E6FD-40EF-B97D-15E2947F6E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f34ec9-af0f-4952-9753-0f2a53d487e0"/>
    <ds:schemaRef ds:uri="8d6f59e6-9246-4eb8-a54a-1530a25f7e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72F37D-BC90-4DFE-B15A-F00A0DF3FC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1441</TotalTime>
  <Words>726</Words>
  <Application>Microsoft Macintosh PowerPoint</Application>
  <PresentationFormat>Widescreen</PresentationFormat>
  <Paragraphs>47</Paragraphs>
  <Slides>10</Slides>
  <Notes>2</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10</vt:i4>
      </vt:variant>
    </vt:vector>
  </HeadingPairs>
  <TitlesOfParts>
    <vt:vector size="15" baseType="lpstr">
      <vt:lpstr>Arial</vt:lpstr>
      <vt:lpstr>Book Antiqua</vt:lpstr>
      <vt:lpstr>Calibri</vt:lpstr>
      <vt:lpstr>Calibri Light</vt:lpstr>
      <vt:lpstr>Office-tema</vt:lpstr>
      <vt:lpstr>En god historie?</vt:lpstr>
      <vt:lpstr>Formålet er</vt:lpstr>
      <vt:lpstr>Program</vt:lpstr>
      <vt:lpstr>Arbejdsdagenes indhold</vt:lpstr>
      <vt:lpstr>  Overordnet spørgsmål   </vt:lpstr>
      <vt:lpstr>Opgaveformulering</vt:lpstr>
      <vt:lpstr>Opgaveformulering – dansk</vt:lpstr>
      <vt:lpstr>Opgaveformulering – historie</vt:lpstr>
      <vt:lpstr>Dansk og historie</vt:lpstr>
      <vt:lpstr>Rammer for opgaveskrivning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Dansk-historieopgaven</dc:title>
  <dc:creator>Soeren Rasmussen91</dc:creator>
  <cp:lastModifiedBy>Sanne Krogh</cp:lastModifiedBy>
  <cp:revision>16</cp:revision>
  <dcterms:created xsi:type="dcterms:W3CDTF">2019-04-05T09:18:02Z</dcterms:created>
  <dcterms:modified xsi:type="dcterms:W3CDTF">2024-04-29T13:41:45Z</dcterms:modified>
</cp:coreProperties>
</file>